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Osorio" initials="VO" lastIdx="3" clrIdx="0">
    <p:extLst>
      <p:ext uri="{19B8F6BF-5375-455C-9EA6-DF929625EA0E}">
        <p15:presenceInfo xmlns:p15="http://schemas.microsoft.com/office/powerpoint/2012/main" userId="S::victor.osorio@openetsales.onmicrosoft.com::96e83942-2bf5-4179-a63d-52116a8e1c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17:54:17.800" idx="2">
    <p:pos x="10" y="10"/>
    <p:text>https://www.monkeyuser.com/2017/todo/?sc=true&amp;dir=random</p:text>
    <p:extLst>
      <p:ext uri="{C676402C-5697-4E1C-873F-D02D1690AC5C}">
        <p15:threadingInfo xmlns:p15="http://schemas.microsoft.com/office/powerpoint/2012/main" timeZoneBias="180"/>
      </p:ext>
    </p:extLst>
  </p:cm>
  <p:cm authorId="1" dt="2021-07-20T17:55:26.455" idx="3">
    <p:pos x="106" y="106"/>
    <p:text>https://www.monkeyuser.com/2018/production-ready/?sc=true&amp;dir=random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5B622-F36F-47FE-8475-762C9F715EB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109FED-2FDC-4D77-AB5F-F6688BF7BA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 que é </a:t>
          </a:r>
          <a:r>
            <a:rPr lang="en-US" dirty="0" err="1"/>
            <a:t>filosofia</a:t>
          </a:r>
          <a:r>
            <a:rPr lang="en-US" dirty="0"/>
            <a:t>?</a:t>
          </a:r>
        </a:p>
      </dgm:t>
    </dgm:pt>
    <dgm:pt modelId="{D45B02FC-7B3F-4AAA-86EE-90809FE7FABE}" type="parTrans" cxnId="{295814AF-6A36-419A-ACFF-3E29601A9296}">
      <dgm:prSet/>
      <dgm:spPr/>
      <dgm:t>
        <a:bodyPr/>
        <a:lstStyle/>
        <a:p>
          <a:endParaRPr lang="en-US"/>
        </a:p>
      </dgm:t>
    </dgm:pt>
    <dgm:pt modelId="{A52E0270-0BCA-4A37-9107-BDDBAB3EB2E5}" type="sibTrans" cxnId="{295814AF-6A36-419A-ACFF-3E29601A9296}">
      <dgm:prSet/>
      <dgm:spPr/>
      <dgm:t>
        <a:bodyPr/>
        <a:lstStyle/>
        <a:p>
          <a:endParaRPr lang="en-US"/>
        </a:p>
      </dgm:t>
    </dgm:pt>
    <dgm:pt modelId="{02B0DFDB-2D10-4A21-9251-47F4D6A94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</a:t>
          </a:r>
          <a:r>
            <a:rPr lang="en-US" dirty="0" err="1"/>
            <a:t>natureza</a:t>
          </a:r>
          <a:r>
            <a:rPr lang="en-US" dirty="0"/>
            <a:t> do design de </a:t>
          </a:r>
          <a:r>
            <a:rPr lang="en-US" dirty="0" err="1"/>
            <a:t>código</a:t>
          </a:r>
          <a:endParaRPr lang="en-US" dirty="0"/>
        </a:p>
      </dgm:t>
    </dgm:pt>
    <dgm:pt modelId="{E2F73237-135D-4922-8DB3-0010E2ADE4FC}" type="parTrans" cxnId="{22041192-65FA-47B2-A9CD-BBA1AAE1FE22}">
      <dgm:prSet/>
      <dgm:spPr/>
      <dgm:t>
        <a:bodyPr/>
        <a:lstStyle/>
        <a:p>
          <a:endParaRPr lang="en-US"/>
        </a:p>
      </dgm:t>
    </dgm:pt>
    <dgm:pt modelId="{DD4FF645-A318-4B90-8547-BA9CC7FF00BA}" type="sibTrans" cxnId="{22041192-65FA-47B2-A9CD-BBA1AAE1FE22}">
      <dgm:prSet/>
      <dgm:spPr/>
      <dgm:t>
        <a:bodyPr/>
        <a:lstStyle/>
        <a:p>
          <a:endParaRPr lang="en-US"/>
        </a:p>
      </dgm:t>
    </dgm:pt>
    <dgm:pt modelId="{49B0B22C-B46C-4325-9F82-44A9B76881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Complexidade</a:t>
          </a:r>
        </a:p>
      </dgm:t>
    </dgm:pt>
    <dgm:pt modelId="{6178E46E-18EF-46DB-9241-5600DFC9D1B8}" type="parTrans" cxnId="{4B289F97-BD1B-4E2B-A0AB-85D1074094EB}">
      <dgm:prSet/>
      <dgm:spPr/>
      <dgm:t>
        <a:bodyPr/>
        <a:lstStyle/>
        <a:p>
          <a:endParaRPr lang="en-US"/>
        </a:p>
      </dgm:t>
    </dgm:pt>
    <dgm:pt modelId="{0CA035F9-3359-4A08-8405-74A75E137F75}" type="sibTrans" cxnId="{4B289F97-BD1B-4E2B-A0AB-85D1074094EB}">
      <dgm:prSet/>
      <dgm:spPr/>
      <dgm:t>
        <a:bodyPr/>
        <a:lstStyle/>
        <a:p>
          <a:endParaRPr lang="en-US"/>
        </a:p>
      </dgm:t>
    </dgm:pt>
    <dgm:pt modelId="{E83E693C-BBF9-401B-A415-32FD989EE3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Modulos</a:t>
          </a:r>
        </a:p>
      </dgm:t>
    </dgm:pt>
    <dgm:pt modelId="{5480C22E-D3A9-4F15-8A7C-F8E07FCA7A8F}" type="parTrans" cxnId="{70172DED-92F3-44EA-B388-F1B55A3FFCCA}">
      <dgm:prSet/>
      <dgm:spPr/>
      <dgm:t>
        <a:bodyPr/>
        <a:lstStyle/>
        <a:p>
          <a:endParaRPr lang="en-US"/>
        </a:p>
      </dgm:t>
    </dgm:pt>
    <dgm:pt modelId="{4C96519F-2C81-4FA5-9E6A-604DE4CF759A}" type="sibTrans" cxnId="{70172DED-92F3-44EA-B388-F1B55A3FFCCA}">
      <dgm:prSet/>
      <dgm:spPr/>
      <dgm:t>
        <a:bodyPr/>
        <a:lstStyle/>
        <a:p>
          <a:endParaRPr lang="en-US"/>
        </a:p>
      </dgm:t>
    </dgm:pt>
    <dgm:pt modelId="{09A33BF2-A70B-4DA4-8556-D617B286D5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Camadas</a:t>
          </a:r>
        </a:p>
      </dgm:t>
    </dgm:pt>
    <dgm:pt modelId="{82775F3E-82FF-4093-99BF-01B9739267D6}" type="parTrans" cxnId="{373798DA-9520-483B-B614-8959FD012025}">
      <dgm:prSet/>
      <dgm:spPr/>
      <dgm:t>
        <a:bodyPr/>
        <a:lstStyle/>
        <a:p>
          <a:endParaRPr lang="en-US"/>
        </a:p>
      </dgm:t>
    </dgm:pt>
    <dgm:pt modelId="{F0C9E7EB-1590-44FD-96BE-D25B5DE0CE77}" type="sibTrans" cxnId="{373798DA-9520-483B-B614-8959FD012025}">
      <dgm:prSet/>
      <dgm:spPr/>
      <dgm:t>
        <a:bodyPr/>
        <a:lstStyle/>
        <a:p>
          <a:endParaRPr lang="en-US"/>
        </a:p>
      </dgm:t>
    </dgm:pt>
    <dgm:pt modelId="{11FC8BC5-C07D-437E-863C-BFE1101ECE8B}" type="pres">
      <dgm:prSet presAssocID="{B635B622-F36F-47FE-8475-762C9F715EBC}" presName="root" presStyleCnt="0">
        <dgm:presLayoutVars>
          <dgm:dir/>
          <dgm:resizeHandles val="exact"/>
        </dgm:presLayoutVars>
      </dgm:prSet>
      <dgm:spPr/>
    </dgm:pt>
    <dgm:pt modelId="{B39E16CC-2955-46F6-9453-4F780EFE02D1}" type="pres">
      <dgm:prSet presAssocID="{F2109FED-2FDC-4D77-AB5F-F6688BF7BADA}" presName="compNode" presStyleCnt="0"/>
      <dgm:spPr/>
    </dgm:pt>
    <dgm:pt modelId="{A150D13E-DBDF-4957-8A79-516F85F3C388}" type="pres">
      <dgm:prSet presAssocID="{F2109FED-2FDC-4D77-AB5F-F6688BF7BADA}" presName="bgRect" presStyleLbl="bgShp" presStyleIdx="0" presStyleCnt="5"/>
      <dgm:spPr/>
    </dgm:pt>
    <dgm:pt modelId="{D48F817B-D821-4E33-A5E4-EFC4167ED38C}" type="pres">
      <dgm:prSet presAssocID="{F2109FED-2FDC-4D77-AB5F-F6688BF7BAD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with solid fill"/>
        </a:ext>
      </dgm:extLst>
    </dgm:pt>
    <dgm:pt modelId="{6BAF8CA2-EF76-4F35-B810-30A2D7D6074C}" type="pres">
      <dgm:prSet presAssocID="{F2109FED-2FDC-4D77-AB5F-F6688BF7BADA}" presName="spaceRect" presStyleCnt="0"/>
      <dgm:spPr/>
    </dgm:pt>
    <dgm:pt modelId="{53429412-5A80-4B44-9F6E-A55C17CB3771}" type="pres">
      <dgm:prSet presAssocID="{F2109FED-2FDC-4D77-AB5F-F6688BF7BADA}" presName="parTx" presStyleLbl="revTx" presStyleIdx="0" presStyleCnt="5">
        <dgm:presLayoutVars>
          <dgm:chMax val="0"/>
          <dgm:chPref val="0"/>
        </dgm:presLayoutVars>
      </dgm:prSet>
      <dgm:spPr/>
    </dgm:pt>
    <dgm:pt modelId="{3000107C-34E9-41EA-B824-57883B45853C}" type="pres">
      <dgm:prSet presAssocID="{A52E0270-0BCA-4A37-9107-BDDBAB3EB2E5}" presName="sibTrans" presStyleCnt="0"/>
      <dgm:spPr/>
    </dgm:pt>
    <dgm:pt modelId="{957B12D2-4790-4383-BA30-0CB5FA0EEB44}" type="pres">
      <dgm:prSet presAssocID="{02B0DFDB-2D10-4A21-9251-47F4D6A94E03}" presName="compNode" presStyleCnt="0"/>
      <dgm:spPr/>
    </dgm:pt>
    <dgm:pt modelId="{B589CF69-EE70-4C24-B5EF-092D724C86F4}" type="pres">
      <dgm:prSet presAssocID="{02B0DFDB-2D10-4A21-9251-47F4D6A94E03}" presName="bgRect" presStyleLbl="bgShp" presStyleIdx="1" presStyleCnt="5"/>
      <dgm:spPr/>
    </dgm:pt>
    <dgm:pt modelId="{BA8010D1-F3A7-4B44-9A18-E2125CDFD188}" type="pres">
      <dgm:prSet presAssocID="{02B0DFDB-2D10-4A21-9251-47F4D6A94E0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8B0C1765-9E15-4795-BBF1-9EF217A63F20}" type="pres">
      <dgm:prSet presAssocID="{02B0DFDB-2D10-4A21-9251-47F4D6A94E03}" presName="spaceRect" presStyleCnt="0"/>
      <dgm:spPr/>
    </dgm:pt>
    <dgm:pt modelId="{55D64643-9A1E-4A35-AB15-8F2BDB533E21}" type="pres">
      <dgm:prSet presAssocID="{02B0DFDB-2D10-4A21-9251-47F4D6A94E03}" presName="parTx" presStyleLbl="revTx" presStyleIdx="1" presStyleCnt="5">
        <dgm:presLayoutVars>
          <dgm:chMax val="0"/>
          <dgm:chPref val="0"/>
        </dgm:presLayoutVars>
      </dgm:prSet>
      <dgm:spPr/>
    </dgm:pt>
    <dgm:pt modelId="{B18559AE-EAB9-418B-90CC-512981839FC8}" type="pres">
      <dgm:prSet presAssocID="{DD4FF645-A318-4B90-8547-BA9CC7FF00BA}" presName="sibTrans" presStyleCnt="0"/>
      <dgm:spPr/>
    </dgm:pt>
    <dgm:pt modelId="{35C3424B-2CD9-4681-9FEF-AA17E7DEE809}" type="pres">
      <dgm:prSet presAssocID="{49B0B22C-B46C-4325-9F82-44A9B76881D3}" presName="compNode" presStyleCnt="0"/>
      <dgm:spPr/>
    </dgm:pt>
    <dgm:pt modelId="{7DED1D06-302B-4FD6-884C-33B7C1BB3F73}" type="pres">
      <dgm:prSet presAssocID="{49B0B22C-B46C-4325-9F82-44A9B76881D3}" presName="bgRect" presStyleLbl="bgShp" presStyleIdx="2" presStyleCnt="5"/>
      <dgm:spPr/>
    </dgm:pt>
    <dgm:pt modelId="{8EA30620-604C-4B54-82BE-3E6BBF227A9E}" type="pres">
      <dgm:prSet presAssocID="{49B0B22C-B46C-4325-9F82-44A9B76881D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CDDFE7A-86A0-4972-9581-96889EF8B5D0}" type="pres">
      <dgm:prSet presAssocID="{49B0B22C-B46C-4325-9F82-44A9B76881D3}" presName="spaceRect" presStyleCnt="0"/>
      <dgm:spPr/>
    </dgm:pt>
    <dgm:pt modelId="{D238891D-B14E-436E-BE22-2FE6D0E4C2C9}" type="pres">
      <dgm:prSet presAssocID="{49B0B22C-B46C-4325-9F82-44A9B76881D3}" presName="parTx" presStyleLbl="revTx" presStyleIdx="2" presStyleCnt="5">
        <dgm:presLayoutVars>
          <dgm:chMax val="0"/>
          <dgm:chPref val="0"/>
        </dgm:presLayoutVars>
      </dgm:prSet>
      <dgm:spPr/>
    </dgm:pt>
    <dgm:pt modelId="{510B0CBF-F8D7-4DA7-A8F5-012D49338AD0}" type="pres">
      <dgm:prSet presAssocID="{0CA035F9-3359-4A08-8405-74A75E137F75}" presName="sibTrans" presStyleCnt="0"/>
      <dgm:spPr/>
    </dgm:pt>
    <dgm:pt modelId="{D66F17BB-E96D-4D16-9DA0-21AD86583DE9}" type="pres">
      <dgm:prSet presAssocID="{E83E693C-BBF9-401B-A415-32FD989EE37B}" presName="compNode" presStyleCnt="0"/>
      <dgm:spPr/>
    </dgm:pt>
    <dgm:pt modelId="{FE682F8B-F78A-4A2D-81B0-87A4C094DE1E}" type="pres">
      <dgm:prSet presAssocID="{E83E693C-BBF9-401B-A415-32FD989EE37B}" presName="bgRect" presStyleLbl="bgShp" presStyleIdx="3" presStyleCnt="5"/>
      <dgm:spPr/>
    </dgm:pt>
    <dgm:pt modelId="{09ADF1E8-0E33-4CDA-A3DD-92F624EF0637}" type="pres">
      <dgm:prSet presAssocID="{E83E693C-BBF9-401B-A415-32FD989EE3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9DD536B8-B876-46FA-9C8C-FE52F9B3D626}" type="pres">
      <dgm:prSet presAssocID="{E83E693C-BBF9-401B-A415-32FD989EE37B}" presName="spaceRect" presStyleCnt="0"/>
      <dgm:spPr/>
    </dgm:pt>
    <dgm:pt modelId="{4727F68B-9C6C-4BEB-B217-2894BA63D9FA}" type="pres">
      <dgm:prSet presAssocID="{E83E693C-BBF9-401B-A415-32FD989EE37B}" presName="parTx" presStyleLbl="revTx" presStyleIdx="3" presStyleCnt="5">
        <dgm:presLayoutVars>
          <dgm:chMax val="0"/>
          <dgm:chPref val="0"/>
        </dgm:presLayoutVars>
      </dgm:prSet>
      <dgm:spPr/>
    </dgm:pt>
    <dgm:pt modelId="{E950DA0A-603F-455D-864F-66AAD3E69018}" type="pres">
      <dgm:prSet presAssocID="{4C96519F-2C81-4FA5-9E6A-604DE4CF759A}" presName="sibTrans" presStyleCnt="0"/>
      <dgm:spPr/>
    </dgm:pt>
    <dgm:pt modelId="{768CF3F1-B741-45B4-BE2D-B4EFA41E927D}" type="pres">
      <dgm:prSet presAssocID="{09A33BF2-A70B-4DA4-8556-D617B286D5AD}" presName="compNode" presStyleCnt="0"/>
      <dgm:spPr/>
    </dgm:pt>
    <dgm:pt modelId="{E5A9717C-F07E-4002-A9C4-7CEA18A14759}" type="pres">
      <dgm:prSet presAssocID="{09A33BF2-A70B-4DA4-8556-D617B286D5AD}" presName="bgRect" presStyleLbl="bgShp" presStyleIdx="4" presStyleCnt="5"/>
      <dgm:spPr/>
    </dgm:pt>
    <dgm:pt modelId="{4826E3F3-CED1-4CC2-8226-44DB8A3F8654}" type="pres">
      <dgm:prSet presAssocID="{09A33BF2-A70B-4DA4-8556-D617B286D5A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yers Design with solid fill"/>
        </a:ext>
      </dgm:extLst>
    </dgm:pt>
    <dgm:pt modelId="{D077F4BC-4A67-462D-B6C4-0BBBB29ADB05}" type="pres">
      <dgm:prSet presAssocID="{09A33BF2-A70B-4DA4-8556-D617B286D5AD}" presName="spaceRect" presStyleCnt="0"/>
      <dgm:spPr/>
    </dgm:pt>
    <dgm:pt modelId="{0DF61D96-A2A6-41BC-9736-704ECBB4D743}" type="pres">
      <dgm:prSet presAssocID="{09A33BF2-A70B-4DA4-8556-D617B286D5A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A246F10-7F64-419E-82A5-B2A8E3ECB3F7}" type="presOf" srcId="{49B0B22C-B46C-4325-9F82-44A9B76881D3}" destId="{D238891D-B14E-436E-BE22-2FE6D0E4C2C9}" srcOrd="0" destOrd="0" presId="urn:microsoft.com/office/officeart/2018/2/layout/IconVerticalSolidList"/>
    <dgm:cxn modelId="{4CE23C8D-3D8F-4872-8DA4-4060FE021B98}" type="presOf" srcId="{09A33BF2-A70B-4DA4-8556-D617B286D5AD}" destId="{0DF61D96-A2A6-41BC-9736-704ECBB4D743}" srcOrd="0" destOrd="0" presId="urn:microsoft.com/office/officeart/2018/2/layout/IconVerticalSolidList"/>
    <dgm:cxn modelId="{22041192-65FA-47B2-A9CD-BBA1AAE1FE22}" srcId="{B635B622-F36F-47FE-8475-762C9F715EBC}" destId="{02B0DFDB-2D10-4A21-9251-47F4D6A94E03}" srcOrd="1" destOrd="0" parTransId="{E2F73237-135D-4922-8DB3-0010E2ADE4FC}" sibTransId="{DD4FF645-A318-4B90-8547-BA9CC7FF00BA}"/>
    <dgm:cxn modelId="{DD0D3493-7846-46C7-96A7-11F20C0B7A37}" type="presOf" srcId="{E83E693C-BBF9-401B-A415-32FD989EE37B}" destId="{4727F68B-9C6C-4BEB-B217-2894BA63D9FA}" srcOrd="0" destOrd="0" presId="urn:microsoft.com/office/officeart/2018/2/layout/IconVerticalSolidList"/>
    <dgm:cxn modelId="{4B289F97-BD1B-4E2B-A0AB-85D1074094EB}" srcId="{B635B622-F36F-47FE-8475-762C9F715EBC}" destId="{49B0B22C-B46C-4325-9F82-44A9B76881D3}" srcOrd="2" destOrd="0" parTransId="{6178E46E-18EF-46DB-9241-5600DFC9D1B8}" sibTransId="{0CA035F9-3359-4A08-8405-74A75E137F75}"/>
    <dgm:cxn modelId="{295814AF-6A36-419A-ACFF-3E29601A9296}" srcId="{B635B622-F36F-47FE-8475-762C9F715EBC}" destId="{F2109FED-2FDC-4D77-AB5F-F6688BF7BADA}" srcOrd="0" destOrd="0" parTransId="{D45B02FC-7B3F-4AAA-86EE-90809FE7FABE}" sibTransId="{A52E0270-0BCA-4A37-9107-BDDBAB3EB2E5}"/>
    <dgm:cxn modelId="{E332BDBA-01C2-4C8F-925F-876E541C192D}" type="presOf" srcId="{B635B622-F36F-47FE-8475-762C9F715EBC}" destId="{11FC8BC5-C07D-437E-863C-BFE1101ECE8B}" srcOrd="0" destOrd="0" presId="urn:microsoft.com/office/officeart/2018/2/layout/IconVerticalSolidList"/>
    <dgm:cxn modelId="{62068DC2-0CBC-4CEB-84D2-C3845973DC2A}" type="presOf" srcId="{F2109FED-2FDC-4D77-AB5F-F6688BF7BADA}" destId="{53429412-5A80-4B44-9F6E-A55C17CB3771}" srcOrd="0" destOrd="0" presId="urn:microsoft.com/office/officeart/2018/2/layout/IconVerticalSolidList"/>
    <dgm:cxn modelId="{373798DA-9520-483B-B614-8959FD012025}" srcId="{B635B622-F36F-47FE-8475-762C9F715EBC}" destId="{09A33BF2-A70B-4DA4-8556-D617B286D5AD}" srcOrd="4" destOrd="0" parTransId="{82775F3E-82FF-4093-99BF-01B9739267D6}" sibTransId="{F0C9E7EB-1590-44FD-96BE-D25B5DE0CE77}"/>
    <dgm:cxn modelId="{70172DED-92F3-44EA-B388-F1B55A3FFCCA}" srcId="{B635B622-F36F-47FE-8475-762C9F715EBC}" destId="{E83E693C-BBF9-401B-A415-32FD989EE37B}" srcOrd="3" destOrd="0" parTransId="{5480C22E-D3A9-4F15-8A7C-F8E07FCA7A8F}" sibTransId="{4C96519F-2C81-4FA5-9E6A-604DE4CF759A}"/>
    <dgm:cxn modelId="{543FCEF9-36C0-4344-8F4A-87B1CA7BE702}" type="presOf" srcId="{02B0DFDB-2D10-4A21-9251-47F4D6A94E03}" destId="{55D64643-9A1E-4A35-AB15-8F2BDB533E21}" srcOrd="0" destOrd="0" presId="urn:microsoft.com/office/officeart/2018/2/layout/IconVerticalSolidList"/>
    <dgm:cxn modelId="{D9C64370-4DBB-4582-80C3-471A244CCA6D}" type="presParOf" srcId="{11FC8BC5-C07D-437E-863C-BFE1101ECE8B}" destId="{B39E16CC-2955-46F6-9453-4F780EFE02D1}" srcOrd="0" destOrd="0" presId="urn:microsoft.com/office/officeart/2018/2/layout/IconVerticalSolidList"/>
    <dgm:cxn modelId="{0A617391-BBB6-4972-89B9-046218A182BC}" type="presParOf" srcId="{B39E16CC-2955-46F6-9453-4F780EFE02D1}" destId="{A150D13E-DBDF-4957-8A79-516F85F3C388}" srcOrd="0" destOrd="0" presId="urn:microsoft.com/office/officeart/2018/2/layout/IconVerticalSolidList"/>
    <dgm:cxn modelId="{B30E579E-689B-4A91-BE02-0ECCDFAF7DE3}" type="presParOf" srcId="{B39E16CC-2955-46F6-9453-4F780EFE02D1}" destId="{D48F817B-D821-4E33-A5E4-EFC4167ED38C}" srcOrd="1" destOrd="0" presId="urn:microsoft.com/office/officeart/2018/2/layout/IconVerticalSolidList"/>
    <dgm:cxn modelId="{1D6B09EA-3110-413D-B870-80A98A2CCD7D}" type="presParOf" srcId="{B39E16CC-2955-46F6-9453-4F780EFE02D1}" destId="{6BAF8CA2-EF76-4F35-B810-30A2D7D6074C}" srcOrd="2" destOrd="0" presId="urn:microsoft.com/office/officeart/2018/2/layout/IconVerticalSolidList"/>
    <dgm:cxn modelId="{8EED1CCF-F1E9-4932-B3E5-61FD4AED808A}" type="presParOf" srcId="{B39E16CC-2955-46F6-9453-4F780EFE02D1}" destId="{53429412-5A80-4B44-9F6E-A55C17CB3771}" srcOrd="3" destOrd="0" presId="urn:microsoft.com/office/officeart/2018/2/layout/IconVerticalSolidList"/>
    <dgm:cxn modelId="{BF3532B4-A49B-4212-AFA3-3B5214D71ED1}" type="presParOf" srcId="{11FC8BC5-C07D-437E-863C-BFE1101ECE8B}" destId="{3000107C-34E9-41EA-B824-57883B45853C}" srcOrd="1" destOrd="0" presId="urn:microsoft.com/office/officeart/2018/2/layout/IconVerticalSolidList"/>
    <dgm:cxn modelId="{52F02044-6F3C-43FF-879D-72CAA06245B1}" type="presParOf" srcId="{11FC8BC5-C07D-437E-863C-BFE1101ECE8B}" destId="{957B12D2-4790-4383-BA30-0CB5FA0EEB44}" srcOrd="2" destOrd="0" presId="urn:microsoft.com/office/officeart/2018/2/layout/IconVerticalSolidList"/>
    <dgm:cxn modelId="{C74950A8-35B0-4A13-91CE-BDC25DF9B124}" type="presParOf" srcId="{957B12D2-4790-4383-BA30-0CB5FA0EEB44}" destId="{B589CF69-EE70-4C24-B5EF-092D724C86F4}" srcOrd="0" destOrd="0" presId="urn:microsoft.com/office/officeart/2018/2/layout/IconVerticalSolidList"/>
    <dgm:cxn modelId="{EC2F5DC6-B56C-4F41-8F18-3AA3090A22B5}" type="presParOf" srcId="{957B12D2-4790-4383-BA30-0CB5FA0EEB44}" destId="{BA8010D1-F3A7-4B44-9A18-E2125CDFD188}" srcOrd="1" destOrd="0" presId="urn:microsoft.com/office/officeart/2018/2/layout/IconVerticalSolidList"/>
    <dgm:cxn modelId="{F3270308-6AD1-445E-ABEA-B8B29036F18D}" type="presParOf" srcId="{957B12D2-4790-4383-BA30-0CB5FA0EEB44}" destId="{8B0C1765-9E15-4795-BBF1-9EF217A63F20}" srcOrd="2" destOrd="0" presId="urn:microsoft.com/office/officeart/2018/2/layout/IconVerticalSolidList"/>
    <dgm:cxn modelId="{F9E9F8C8-C056-4A62-8C87-3F4045BE9434}" type="presParOf" srcId="{957B12D2-4790-4383-BA30-0CB5FA0EEB44}" destId="{55D64643-9A1E-4A35-AB15-8F2BDB533E21}" srcOrd="3" destOrd="0" presId="urn:microsoft.com/office/officeart/2018/2/layout/IconVerticalSolidList"/>
    <dgm:cxn modelId="{BC3F4E3F-716B-45AB-B986-7F2F984CBF4B}" type="presParOf" srcId="{11FC8BC5-C07D-437E-863C-BFE1101ECE8B}" destId="{B18559AE-EAB9-418B-90CC-512981839FC8}" srcOrd="3" destOrd="0" presId="urn:microsoft.com/office/officeart/2018/2/layout/IconVerticalSolidList"/>
    <dgm:cxn modelId="{61A5E1B1-9E7C-45F9-A9CE-9137B2DF185A}" type="presParOf" srcId="{11FC8BC5-C07D-437E-863C-BFE1101ECE8B}" destId="{35C3424B-2CD9-4681-9FEF-AA17E7DEE809}" srcOrd="4" destOrd="0" presId="urn:microsoft.com/office/officeart/2018/2/layout/IconVerticalSolidList"/>
    <dgm:cxn modelId="{80631FF4-2D01-4714-97AF-99B4E9DCF78E}" type="presParOf" srcId="{35C3424B-2CD9-4681-9FEF-AA17E7DEE809}" destId="{7DED1D06-302B-4FD6-884C-33B7C1BB3F73}" srcOrd="0" destOrd="0" presId="urn:microsoft.com/office/officeart/2018/2/layout/IconVerticalSolidList"/>
    <dgm:cxn modelId="{A9E9784A-D77A-430B-8C3E-39FA9B04BAA5}" type="presParOf" srcId="{35C3424B-2CD9-4681-9FEF-AA17E7DEE809}" destId="{8EA30620-604C-4B54-82BE-3E6BBF227A9E}" srcOrd="1" destOrd="0" presId="urn:microsoft.com/office/officeart/2018/2/layout/IconVerticalSolidList"/>
    <dgm:cxn modelId="{02FC5BDB-9A1D-48B8-816D-8751EA6BC226}" type="presParOf" srcId="{35C3424B-2CD9-4681-9FEF-AA17E7DEE809}" destId="{1CDDFE7A-86A0-4972-9581-96889EF8B5D0}" srcOrd="2" destOrd="0" presId="urn:microsoft.com/office/officeart/2018/2/layout/IconVerticalSolidList"/>
    <dgm:cxn modelId="{FD8CE408-88E8-41A8-8D76-C58DB3D7A86C}" type="presParOf" srcId="{35C3424B-2CD9-4681-9FEF-AA17E7DEE809}" destId="{D238891D-B14E-436E-BE22-2FE6D0E4C2C9}" srcOrd="3" destOrd="0" presId="urn:microsoft.com/office/officeart/2018/2/layout/IconVerticalSolidList"/>
    <dgm:cxn modelId="{C9BA5457-5EF2-4BD9-A594-577D32E2F84C}" type="presParOf" srcId="{11FC8BC5-C07D-437E-863C-BFE1101ECE8B}" destId="{510B0CBF-F8D7-4DA7-A8F5-012D49338AD0}" srcOrd="5" destOrd="0" presId="urn:microsoft.com/office/officeart/2018/2/layout/IconVerticalSolidList"/>
    <dgm:cxn modelId="{84CD85E8-37BF-4DF9-8B58-3582CEF49DDC}" type="presParOf" srcId="{11FC8BC5-C07D-437E-863C-BFE1101ECE8B}" destId="{D66F17BB-E96D-4D16-9DA0-21AD86583DE9}" srcOrd="6" destOrd="0" presId="urn:microsoft.com/office/officeart/2018/2/layout/IconVerticalSolidList"/>
    <dgm:cxn modelId="{69C9A4C2-E6B8-4430-9C9C-831E9A5AC3A9}" type="presParOf" srcId="{D66F17BB-E96D-4D16-9DA0-21AD86583DE9}" destId="{FE682F8B-F78A-4A2D-81B0-87A4C094DE1E}" srcOrd="0" destOrd="0" presId="urn:microsoft.com/office/officeart/2018/2/layout/IconVerticalSolidList"/>
    <dgm:cxn modelId="{01575C60-F3CE-4153-9C7A-39423577E1CD}" type="presParOf" srcId="{D66F17BB-E96D-4D16-9DA0-21AD86583DE9}" destId="{09ADF1E8-0E33-4CDA-A3DD-92F624EF0637}" srcOrd="1" destOrd="0" presId="urn:microsoft.com/office/officeart/2018/2/layout/IconVerticalSolidList"/>
    <dgm:cxn modelId="{51F97E88-47AA-4B08-B702-6EDEFE09EFAE}" type="presParOf" srcId="{D66F17BB-E96D-4D16-9DA0-21AD86583DE9}" destId="{9DD536B8-B876-46FA-9C8C-FE52F9B3D626}" srcOrd="2" destOrd="0" presId="urn:microsoft.com/office/officeart/2018/2/layout/IconVerticalSolidList"/>
    <dgm:cxn modelId="{FE301C03-B7E0-44DE-A8B9-311C4061F914}" type="presParOf" srcId="{D66F17BB-E96D-4D16-9DA0-21AD86583DE9}" destId="{4727F68B-9C6C-4BEB-B217-2894BA63D9FA}" srcOrd="3" destOrd="0" presId="urn:microsoft.com/office/officeart/2018/2/layout/IconVerticalSolidList"/>
    <dgm:cxn modelId="{03EBAA74-8B34-4EF2-9648-6255712EEB29}" type="presParOf" srcId="{11FC8BC5-C07D-437E-863C-BFE1101ECE8B}" destId="{E950DA0A-603F-455D-864F-66AAD3E69018}" srcOrd="7" destOrd="0" presId="urn:microsoft.com/office/officeart/2018/2/layout/IconVerticalSolidList"/>
    <dgm:cxn modelId="{57C89F2F-6A34-4A30-8FF7-29402627A9B1}" type="presParOf" srcId="{11FC8BC5-C07D-437E-863C-BFE1101ECE8B}" destId="{768CF3F1-B741-45B4-BE2D-B4EFA41E927D}" srcOrd="8" destOrd="0" presId="urn:microsoft.com/office/officeart/2018/2/layout/IconVerticalSolidList"/>
    <dgm:cxn modelId="{000C3B3C-5F75-4E2A-9685-D7E454C51A7A}" type="presParOf" srcId="{768CF3F1-B741-45B4-BE2D-B4EFA41E927D}" destId="{E5A9717C-F07E-4002-A9C4-7CEA18A14759}" srcOrd="0" destOrd="0" presId="urn:microsoft.com/office/officeart/2018/2/layout/IconVerticalSolidList"/>
    <dgm:cxn modelId="{27029A69-03DD-4758-92CB-22CC023C479E}" type="presParOf" srcId="{768CF3F1-B741-45B4-BE2D-B4EFA41E927D}" destId="{4826E3F3-CED1-4CC2-8226-44DB8A3F8654}" srcOrd="1" destOrd="0" presId="urn:microsoft.com/office/officeart/2018/2/layout/IconVerticalSolidList"/>
    <dgm:cxn modelId="{9CEFEDC5-9AE7-4A07-9250-FFEB4A979604}" type="presParOf" srcId="{768CF3F1-B741-45B4-BE2D-B4EFA41E927D}" destId="{D077F4BC-4A67-462D-B6C4-0BBBB29ADB05}" srcOrd="2" destOrd="0" presId="urn:microsoft.com/office/officeart/2018/2/layout/IconVerticalSolidList"/>
    <dgm:cxn modelId="{D4C3DA4A-175A-4387-8C17-38445A84F54F}" type="presParOf" srcId="{768CF3F1-B741-45B4-BE2D-B4EFA41E927D}" destId="{0DF61D96-A2A6-41BC-9736-704ECBB4D7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68FB07-591D-4D43-9E5E-595D08FB92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DD50CA-87CF-4476-B7A3-8F779429158F}">
      <dgm:prSet/>
      <dgm:spPr/>
      <dgm:t>
        <a:bodyPr/>
        <a:lstStyle/>
        <a:p>
          <a:r>
            <a:rPr lang="pt-BR"/>
            <a:t>Duas dimensões: interface e funcionalidade.</a:t>
          </a:r>
          <a:endParaRPr lang="en-US"/>
        </a:p>
      </dgm:t>
    </dgm:pt>
    <dgm:pt modelId="{17A3EBCA-D338-4C38-B57E-6CFA018FFA1F}" type="parTrans" cxnId="{DFB06CA3-5C43-42C8-83B5-BB9B5A578955}">
      <dgm:prSet/>
      <dgm:spPr/>
      <dgm:t>
        <a:bodyPr/>
        <a:lstStyle/>
        <a:p>
          <a:endParaRPr lang="en-US"/>
        </a:p>
      </dgm:t>
    </dgm:pt>
    <dgm:pt modelId="{4860CCAD-F3A7-4EFA-9AFE-CFB8F09A9EB5}" type="sibTrans" cxnId="{DFB06CA3-5C43-42C8-83B5-BB9B5A578955}">
      <dgm:prSet/>
      <dgm:spPr/>
      <dgm:t>
        <a:bodyPr/>
        <a:lstStyle/>
        <a:p>
          <a:endParaRPr lang="en-US"/>
        </a:p>
      </dgm:t>
    </dgm:pt>
    <dgm:pt modelId="{CFE45845-817B-4C7A-9803-7ED25D95CAB8}">
      <dgm:prSet/>
      <dgm:spPr/>
      <dgm:t>
        <a:bodyPr/>
        <a:lstStyle/>
        <a:p>
          <a:r>
            <a:rPr lang="pt-BR"/>
            <a:t>Módulos devem ter muitas funcionalidades e poucas interfaces</a:t>
          </a:r>
          <a:endParaRPr lang="en-US"/>
        </a:p>
      </dgm:t>
    </dgm:pt>
    <dgm:pt modelId="{D48ED122-4264-4616-BC32-84772014ABA0}" type="parTrans" cxnId="{2AFB8853-1402-42C8-8981-081D149AD525}">
      <dgm:prSet/>
      <dgm:spPr/>
      <dgm:t>
        <a:bodyPr/>
        <a:lstStyle/>
        <a:p>
          <a:endParaRPr lang="en-US"/>
        </a:p>
      </dgm:t>
    </dgm:pt>
    <dgm:pt modelId="{2F6D1370-CA63-471B-98BA-6A8AFE86249E}" type="sibTrans" cxnId="{2AFB8853-1402-42C8-8981-081D149AD525}">
      <dgm:prSet/>
      <dgm:spPr/>
      <dgm:t>
        <a:bodyPr/>
        <a:lstStyle/>
        <a:p>
          <a:endParaRPr lang="en-US"/>
        </a:p>
      </dgm:t>
    </dgm:pt>
    <dgm:pt modelId="{9D0262D2-E717-4013-B17E-DA5D36F5C77F}">
      <dgm:prSet/>
      <dgm:spPr/>
      <dgm:t>
        <a:bodyPr/>
        <a:lstStyle/>
        <a:p>
          <a:r>
            <a:rPr lang="pt-BR" b="1" dirty="0"/>
            <a:t>Módulo Raso</a:t>
          </a:r>
          <a:r>
            <a:rPr lang="pt-BR" dirty="0"/>
            <a:t>: poucas funcionalidades, muitas interfaces</a:t>
          </a:r>
          <a:endParaRPr lang="en-US" dirty="0"/>
        </a:p>
      </dgm:t>
    </dgm:pt>
    <dgm:pt modelId="{B8BFB70D-63E4-46F4-A479-846C4937349F}" type="parTrans" cxnId="{F9F8A9D4-4F55-4EAE-9C95-B675A440E16D}">
      <dgm:prSet/>
      <dgm:spPr/>
      <dgm:t>
        <a:bodyPr/>
        <a:lstStyle/>
        <a:p>
          <a:endParaRPr lang="en-US"/>
        </a:p>
      </dgm:t>
    </dgm:pt>
    <dgm:pt modelId="{A528FED2-D438-4AAD-8DCD-D247D6F02FDC}" type="sibTrans" cxnId="{F9F8A9D4-4F55-4EAE-9C95-B675A440E16D}">
      <dgm:prSet/>
      <dgm:spPr/>
      <dgm:t>
        <a:bodyPr/>
        <a:lstStyle/>
        <a:p>
          <a:endParaRPr lang="en-US"/>
        </a:p>
      </dgm:t>
    </dgm:pt>
    <dgm:pt modelId="{558EB7C3-3C2A-4F93-BD1F-14CE09F71187}">
      <dgm:prSet/>
      <dgm:spPr/>
      <dgm:t>
        <a:bodyPr/>
        <a:lstStyle/>
        <a:p>
          <a:r>
            <a:rPr lang="pt-BR" b="1" dirty="0"/>
            <a:t>Módulo Profundo</a:t>
          </a:r>
          <a:r>
            <a:rPr lang="pt-BR" dirty="0"/>
            <a:t>: poucas interfaces, muitas funcionalidades</a:t>
          </a:r>
          <a:endParaRPr lang="en-US" dirty="0"/>
        </a:p>
      </dgm:t>
    </dgm:pt>
    <dgm:pt modelId="{587209A7-648F-4287-8BE0-CA94E2F42923}" type="parTrans" cxnId="{5168BA60-6088-4173-91D7-E2363A85BD26}">
      <dgm:prSet/>
      <dgm:spPr/>
      <dgm:t>
        <a:bodyPr/>
        <a:lstStyle/>
        <a:p>
          <a:endParaRPr lang="en-US"/>
        </a:p>
      </dgm:t>
    </dgm:pt>
    <dgm:pt modelId="{93621662-8E7C-4ED0-AF9B-61C1E72868FE}" type="sibTrans" cxnId="{5168BA60-6088-4173-91D7-E2363A85BD26}">
      <dgm:prSet/>
      <dgm:spPr/>
      <dgm:t>
        <a:bodyPr/>
        <a:lstStyle/>
        <a:p>
          <a:endParaRPr lang="en-US"/>
        </a:p>
      </dgm:t>
    </dgm:pt>
    <dgm:pt modelId="{A2F1002E-2A3C-4337-B801-89BA0D4D3FA0}" type="pres">
      <dgm:prSet presAssocID="{8068FB07-591D-4D43-9E5E-595D08FB920B}" presName="linear" presStyleCnt="0">
        <dgm:presLayoutVars>
          <dgm:animLvl val="lvl"/>
          <dgm:resizeHandles val="exact"/>
        </dgm:presLayoutVars>
      </dgm:prSet>
      <dgm:spPr/>
    </dgm:pt>
    <dgm:pt modelId="{C77CE8DC-3C93-4C46-B19F-EAB3FCBF1A72}" type="pres">
      <dgm:prSet presAssocID="{2DDD50CA-87CF-4476-B7A3-8F779429158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8D75ECC-BB04-4709-8472-A5DFC98454D0}" type="pres">
      <dgm:prSet presAssocID="{4860CCAD-F3A7-4EFA-9AFE-CFB8F09A9EB5}" presName="spacer" presStyleCnt="0"/>
      <dgm:spPr/>
    </dgm:pt>
    <dgm:pt modelId="{6D7CBACC-75FF-4E2F-ADED-599690D7B895}" type="pres">
      <dgm:prSet presAssocID="{CFE45845-817B-4C7A-9803-7ED25D95CAB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727D6DB-4FEE-47FB-9E21-B752CB0766E6}" type="pres">
      <dgm:prSet presAssocID="{2F6D1370-CA63-471B-98BA-6A8AFE86249E}" presName="spacer" presStyleCnt="0"/>
      <dgm:spPr/>
    </dgm:pt>
    <dgm:pt modelId="{D10CBD89-7783-4320-8081-CB3E39DE86CF}" type="pres">
      <dgm:prSet presAssocID="{9D0262D2-E717-4013-B17E-DA5D36F5C7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0872ADA-EC25-4B8F-947D-E37359F95244}" type="pres">
      <dgm:prSet presAssocID="{A528FED2-D438-4AAD-8DCD-D247D6F02FDC}" presName="spacer" presStyleCnt="0"/>
      <dgm:spPr/>
    </dgm:pt>
    <dgm:pt modelId="{9F8E270E-FBBF-4BB9-AE48-0A046C36201C}" type="pres">
      <dgm:prSet presAssocID="{558EB7C3-3C2A-4F93-BD1F-14CE09F7118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8B1B722-8253-4F3C-BCBE-24A7CA751577}" type="presOf" srcId="{558EB7C3-3C2A-4F93-BD1F-14CE09F71187}" destId="{9F8E270E-FBBF-4BB9-AE48-0A046C36201C}" srcOrd="0" destOrd="0" presId="urn:microsoft.com/office/officeart/2005/8/layout/vList2"/>
    <dgm:cxn modelId="{5168BA60-6088-4173-91D7-E2363A85BD26}" srcId="{8068FB07-591D-4D43-9E5E-595D08FB920B}" destId="{558EB7C3-3C2A-4F93-BD1F-14CE09F71187}" srcOrd="3" destOrd="0" parTransId="{587209A7-648F-4287-8BE0-CA94E2F42923}" sibTransId="{93621662-8E7C-4ED0-AF9B-61C1E72868FE}"/>
    <dgm:cxn modelId="{970CE641-C88C-4A99-A970-9F850C3DE806}" type="presOf" srcId="{CFE45845-817B-4C7A-9803-7ED25D95CAB8}" destId="{6D7CBACC-75FF-4E2F-ADED-599690D7B895}" srcOrd="0" destOrd="0" presId="urn:microsoft.com/office/officeart/2005/8/layout/vList2"/>
    <dgm:cxn modelId="{2AFB8853-1402-42C8-8981-081D149AD525}" srcId="{8068FB07-591D-4D43-9E5E-595D08FB920B}" destId="{CFE45845-817B-4C7A-9803-7ED25D95CAB8}" srcOrd="1" destOrd="0" parTransId="{D48ED122-4264-4616-BC32-84772014ABA0}" sibTransId="{2F6D1370-CA63-471B-98BA-6A8AFE86249E}"/>
    <dgm:cxn modelId="{C33BF388-019A-4658-90AA-4E07FEEFB29C}" type="presOf" srcId="{8068FB07-591D-4D43-9E5E-595D08FB920B}" destId="{A2F1002E-2A3C-4337-B801-89BA0D4D3FA0}" srcOrd="0" destOrd="0" presId="urn:microsoft.com/office/officeart/2005/8/layout/vList2"/>
    <dgm:cxn modelId="{EC3E848D-C953-4E24-A134-6AB42C7C2A16}" type="presOf" srcId="{2DDD50CA-87CF-4476-B7A3-8F779429158F}" destId="{C77CE8DC-3C93-4C46-B19F-EAB3FCBF1A72}" srcOrd="0" destOrd="0" presId="urn:microsoft.com/office/officeart/2005/8/layout/vList2"/>
    <dgm:cxn modelId="{DFB06CA3-5C43-42C8-83B5-BB9B5A578955}" srcId="{8068FB07-591D-4D43-9E5E-595D08FB920B}" destId="{2DDD50CA-87CF-4476-B7A3-8F779429158F}" srcOrd="0" destOrd="0" parTransId="{17A3EBCA-D338-4C38-B57E-6CFA018FFA1F}" sibTransId="{4860CCAD-F3A7-4EFA-9AFE-CFB8F09A9EB5}"/>
    <dgm:cxn modelId="{EF78C2B9-8C52-4381-AA59-D5E3F9D501B6}" type="presOf" srcId="{9D0262D2-E717-4013-B17E-DA5D36F5C77F}" destId="{D10CBD89-7783-4320-8081-CB3E39DE86CF}" srcOrd="0" destOrd="0" presId="urn:microsoft.com/office/officeart/2005/8/layout/vList2"/>
    <dgm:cxn modelId="{F9F8A9D4-4F55-4EAE-9C95-B675A440E16D}" srcId="{8068FB07-591D-4D43-9E5E-595D08FB920B}" destId="{9D0262D2-E717-4013-B17E-DA5D36F5C77F}" srcOrd="2" destOrd="0" parTransId="{B8BFB70D-63E4-46F4-A479-846C4937349F}" sibTransId="{A528FED2-D438-4AAD-8DCD-D247D6F02FDC}"/>
    <dgm:cxn modelId="{093EF1F8-6250-41A5-B998-515128B67F13}" type="presParOf" srcId="{A2F1002E-2A3C-4337-B801-89BA0D4D3FA0}" destId="{C77CE8DC-3C93-4C46-B19F-EAB3FCBF1A72}" srcOrd="0" destOrd="0" presId="urn:microsoft.com/office/officeart/2005/8/layout/vList2"/>
    <dgm:cxn modelId="{C143CAD7-7259-43EC-B704-C44D91803131}" type="presParOf" srcId="{A2F1002E-2A3C-4337-B801-89BA0D4D3FA0}" destId="{D8D75ECC-BB04-4709-8472-A5DFC98454D0}" srcOrd="1" destOrd="0" presId="urn:microsoft.com/office/officeart/2005/8/layout/vList2"/>
    <dgm:cxn modelId="{1624BF00-D250-4A7F-94F5-BB78E8996F2C}" type="presParOf" srcId="{A2F1002E-2A3C-4337-B801-89BA0D4D3FA0}" destId="{6D7CBACC-75FF-4E2F-ADED-599690D7B895}" srcOrd="2" destOrd="0" presId="urn:microsoft.com/office/officeart/2005/8/layout/vList2"/>
    <dgm:cxn modelId="{0C067833-4992-45F7-9426-FFA3F4F3598A}" type="presParOf" srcId="{A2F1002E-2A3C-4337-B801-89BA0D4D3FA0}" destId="{F727D6DB-4FEE-47FB-9E21-B752CB0766E6}" srcOrd="3" destOrd="0" presId="urn:microsoft.com/office/officeart/2005/8/layout/vList2"/>
    <dgm:cxn modelId="{9100BCBD-082B-44AB-8E68-030C153D71B0}" type="presParOf" srcId="{A2F1002E-2A3C-4337-B801-89BA0D4D3FA0}" destId="{D10CBD89-7783-4320-8081-CB3E39DE86CF}" srcOrd="4" destOrd="0" presId="urn:microsoft.com/office/officeart/2005/8/layout/vList2"/>
    <dgm:cxn modelId="{9127218F-85D9-4DBE-A11E-403FAF127D4B}" type="presParOf" srcId="{A2F1002E-2A3C-4337-B801-89BA0D4D3FA0}" destId="{10872ADA-EC25-4B8F-947D-E37359F95244}" srcOrd="5" destOrd="0" presId="urn:microsoft.com/office/officeart/2005/8/layout/vList2"/>
    <dgm:cxn modelId="{6BDC0A30-12EF-4AF6-B1D8-ECAE172FBEFB}" type="presParOf" srcId="{A2F1002E-2A3C-4337-B801-89BA0D4D3FA0}" destId="{9F8E270E-FBBF-4BB9-AE48-0A046C3620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0D13E-DBDF-4957-8A79-516F85F3C388}">
      <dsp:nvSpPr>
        <dsp:cNvPr id="0" name=""/>
        <dsp:cNvSpPr/>
      </dsp:nvSpPr>
      <dsp:spPr>
        <a:xfrm>
          <a:off x="0" y="3002"/>
          <a:ext cx="4619621" cy="639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F817B-D821-4E33-A5E4-EFC4167ED38C}">
      <dsp:nvSpPr>
        <dsp:cNvPr id="0" name=""/>
        <dsp:cNvSpPr/>
      </dsp:nvSpPr>
      <dsp:spPr>
        <a:xfrm>
          <a:off x="193482" y="146915"/>
          <a:ext cx="351785" cy="351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29412-5A80-4B44-9F6E-A55C17CB3771}">
      <dsp:nvSpPr>
        <dsp:cNvPr id="0" name=""/>
        <dsp:cNvSpPr/>
      </dsp:nvSpPr>
      <dsp:spPr>
        <a:xfrm>
          <a:off x="738749" y="3002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 que é </a:t>
          </a:r>
          <a:r>
            <a:rPr lang="en-US" sz="1900" kern="1200" dirty="0" err="1"/>
            <a:t>filosofia</a:t>
          </a:r>
          <a:r>
            <a:rPr lang="en-US" sz="1900" kern="1200" dirty="0"/>
            <a:t>?</a:t>
          </a:r>
        </a:p>
      </dsp:txBody>
      <dsp:txXfrm>
        <a:off x="738749" y="3002"/>
        <a:ext cx="3880871" cy="639610"/>
      </dsp:txXfrm>
    </dsp:sp>
    <dsp:sp modelId="{B589CF69-EE70-4C24-B5EF-092D724C86F4}">
      <dsp:nvSpPr>
        <dsp:cNvPr id="0" name=""/>
        <dsp:cNvSpPr/>
      </dsp:nvSpPr>
      <dsp:spPr>
        <a:xfrm>
          <a:off x="0" y="802515"/>
          <a:ext cx="4619621" cy="639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010D1-F3A7-4B44-9A18-E2125CDFD188}">
      <dsp:nvSpPr>
        <dsp:cNvPr id="0" name=""/>
        <dsp:cNvSpPr/>
      </dsp:nvSpPr>
      <dsp:spPr>
        <a:xfrm>
          <a:off x="193482" y="946427"/>
          <a:ext cx="351785" cy="351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64643-9A1E-4A35-AB15-8F2BDB533E21}">
      <dsp:nvSpPr>
        <dsp:cNvPr id="0" name=""/>
        <dsp:cNvSpPr/>
      </dsp:nvSpPr>
      <dsp:spPr>
        <a:xfrm>
          <a:off x="738749" y="802515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 </a:t>
          </a:r>
          <a:r>
            <a:rPr lang="en-US" sz="1900" kern="1200" dirty="0" err="1"/>
            <a:t>natureza</a:t>
          </a:r>
          <a:r>
            <a:rPr lang="en-US" sz="1900" kern="1200" dirty="0"/>
            <a:t> do design de </a:t>
          </a:r>
          <a:r>
            <a:rPr lang="en-US" sz="1900" kern="1200" dirty="0" err="1"/>
            <a:t>código</a:t>
          </a:r>
          <a:endParaRPr lang="en-US" sz="1900" kern="1200" dirty="0"/>
        </a:p>
      </dsp:txBody>
      <dsp:txXfrm>
        <a:off x="738749" y="802515"/>
        <a:ext cx="3880871" cy="639610"/>
      </dsp:txXfrm>
    </dsp:sp>
    <dsp:sp modelId="{7DED1D06-302B-4FD6-884C-33B7C1BB3F73}">
      <dsp:nvSpPr>
        <dsp:cNvPr id="0" name=""/>
        <dsp:cNvSpPr/>
      </dsp:nvSpPr>
      <dsp:spPr>
        <a:xfrm>
          <a:off x="0" y="1602027"/>
          <a:ext cx="4619621" cy="639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30620-604C-4B54-82BE-3E6BBF227A9E}">
      <dsp:nvSpPr>
        <dsp:cNvPr id="0" name=""/>
        <dsp:cNvSpPr/>
      </dsp:nvSpPr>
      <dsp:spPr>
        <a:xfrm>
          <a:off x="193482" y="1745940"/>
          <a:ext cx="351785" cy="351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8891D-B14E-436E-BE22-2FE6D0E4C2C9}">
      <dsp:nvSpPr>
        <dsp:cNvPr id="0" name=""/>
        <dsp:cNvSpPr/>
      </dsp:nvSpPr>
      <dsp:spPr>
        <a:xfrm>
          <a:off x="738749" y="1602027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Complexidade</a:t>
          </a:r>
        </a:p>
      </dsp:txBody>
      <dsp:txXfrm>
        <a:off x="738749" y="1602027"/>
        <a:ext cx="3880871" cy="639610"/>
      </dsp:txXfrm>
    </dsp:sp>
    <dsp:sp modelId="{FE682F8B-F78A-4A2D-81B0-87A4C094DE1E}">
      <dsp:nvSpPr>
        <dsp:cNvPr id="0" name=""/>
        <dsp:cNvSpPr/>
      </dsp:nvSpPr>
      <dsp:spPr>
        <a:xfrm>
          <a:off x="0" y="2401540"/>
          <a:ext cx="4619621" cy="639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DF1E8-0E33-4CDA-A3DD-92F624EF0637}">
      <dsp:nvSpPr>
        <dsp:cNvPr id="0" name=""/>
        <dsp:cNvSpPr/>
      </dsp:nvSpPr>
      <dsp:spPr>
        <a:xfrm>
          <a:off x="193482" y="2545452"/>
          <a:ext cx="351785" cy="351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7F68B-9C6C-4BEB-B217-2894BA63D9FA}">
      <dsp:nvSpPr>
        <dsp:cNvPr id="0" name=""/>
        <dsp:cNvSpPr/>
      </dsp:nvSpPr>
      <dsp:spPr>
        <a:xfrm>
          <a:off x="738749" y="2401540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Modulos</a:t>
          </a:r>
        </a:p>
      </dsp:txBody>
      <dsp:txXfrm>
        <a:off x="738749" y="2401540"/>
        <a:ext cx="3880871" cy="639610"/>
      </dsp:txXfrm>
    </dsp:sp>
    <dsp:sp modelId="{E5A9717C-F07E-4002-A9C4-7CEA18A14759}">
      <dsp:nvSpPr>
        <dsp:cNvPr id="0" name=""/>
        <dsp:cNvSpPr/>
      </dsp:nvSpPr>
      <dsp:spPr>
        <a:xfrm>
          <a:off x="0" y="3201053"/>
          <a:ext cx="4619621" cy="639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6E3F3-CED1-4CC2-8226-44DB8A3F8654}">
      <dsp:nvSpPr>
        <dsp:cNvPr id="0" name=""/>
        <dsp:cNvSpPr/>
      </dsp:nvSpPr>
      <dsp:spPr>
        <a:xfrm>
          <a:off x="193482" y="3344965"/>
          <a:ext cx="351785" cy="3517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61D96-A2A6-41BC-9736-704ECBB4D743}">
      <dsp:nvSpPr>
        <dsp:cNvPr id="0" name=""/>
        <dsp:cNvSpPr/>
      </dsp:nvSpPr>
      <dsp:spPr>
        <a:xfrm>
          <a:off x="738749" y="3201053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Camadas</a:t>
          </a:r>
        </a:p>
      </dsp:txBody>
      <dsp:txXfrm>
        <a:off x="738749" y="3201053"/>
        <a:ext cx="3880871" cy="639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CE8DC-3C93-4C46-B19F-EAB3FCBF1A72}">
      <dsp:nvSpPr>
        <dsp:cNvPr id="0" name=""/>
        <dsp:cNvSpPr/>
      </dsp:nvSpPr>
      <dsp:spPr>
        <a:xfrm>
          <a:off x="0" y="78669"/>
          <a:ext cx="5181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Duas dimensões: interface e funcionalidade.</a:t>
          </a:r>
          <a:endParaRPr lang="en-US" sz="2500" kern="1200"/>
        </a:p>
      </dsp:txBody>
      <dsp:txXfrm>
        <a:off x="48547" y="127216"/>
        <a:ext cx="5084506" cy="897406"/>
      </dsp:txXfrm>
    </dsp:sp>
    <dsp:sp modelId="{6D7CBACC-75FF-4E2F-ADED-599690D7B895}">
      <dsp:nvSpPr>
        <dsp:cNvPr id="0" name=""/>
        <dsp:cNvSpPr/>
      </dsp:nvSpPr>
      <dsp:spPr>
        <a:xfrm>
          <a:off x="0" y="1145169"/>
          <a:ext cx="5181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Módulos devem ter muitas funcionalidades e poucas interfaces</a:t>
          </a:r>
          <a:endParaRPr lang="en-US" sz="2500" kern="1200"/>
        </a:p>
      </dsp:txBody>
      <dsp:txXfrm>
        <a:off x="48547" y="1193716"/>
        <a:ext cx="5084506" cy="897406"/>
      </dsp:txXfrm>
    </dsp:sp>
    <dsp:sp modelId="{D10CBD89-7783-4320-8081-CB3E39DE86CF}">
      <dsp:nvSpPr>
        <dsp:cNvPr id="0" name=""/>
        <dsp:cNvSpPr/>
      </dsp:nvSpPr>
      <dsp:spPr>
        <a:xfrm>
          <a:off x="0" y="2211669"/>
          <a:ext cx="5181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/>
            <a:t>Módulo Raso</a:t>
          </a:r>
          <a:r>
            <a:rPr lang="pt-BR" sz="2500" kern="1200" dirty="0"/>
            <a:t>: poucas funcionalidades, muitas interfaces</a:t>
          </a:r>
          <a:endParaRPr lang="en-US" sz="2500" kern="1200" dirty="0"/>
        </a:p>
      </dsp:txBody>
      <dsp:txXfrm>
        <a:off x="48547" y="2260216"/>
        <a:ext cx="5084506" cy="897406"/>
      </dsp:txXfrm>
    </dsp:sp>
    <dsp:sp modelId="{9F8E270E-FBBF-4BB9-AE48-0A046C36201C}">
      <dsp:nvSpPr>
        <dsp:cNvPr id="0" name=""/>
        <dsp:cNvSpPr/>
      </dsp:nvSpPr>
      <dsp:spPr>
        <a:xfrm>
          <a:off x="0" y="3278169"/>
          <a:ext cx="5181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 dirty="0"/>
            <a:t>Módulo Profundo</a:t>
          </a:r>
          <a:r>
            <a:rPr lang="pt-BR" sz="2500" kern="1200" dirty="0"/>
            <a:t>: poucas interfaces, muitas funcionalidades</a:t>
          </a:r>
          <a:endParaRPr lang="en-US" sz="2500" kern="1200" dirty="0"/>
        </a:p>
      </dsp:txBody>
      <dsp:txXfrm>
        <a:off x="48547" y="3326716"/>
        <a:ext cx="508450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D946-B008-463F-B1FA-0A1FF7468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EE2E1-832D-443A-9AB7-02389E908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694F7-4B1E-4A0D-8FD4-C9F22FA1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B47D5-05B9-41E0-939B-818FE3BB6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3A435-88C3-4D1A-9578-2F57CE47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3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0A6E-8A89-484F-B5E9-4FC1213D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FD95C-46E5-4960-8262-B731E58F5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802E5-D5D9-4163-A624-2F1C15CD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42D7E-D170-4927-AD10-116B244B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5611F-9FC2-4189-9148-6BA089D4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0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E011E-5B7B-4743-B998-268AA9284C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A8614-5DCE-4EB2-B81B-C0364F363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73A5F-EB14-4954-A481-2B163805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9D1C2-FA2B-4673-B43B-E3EE9975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579A1-4E8E-4D75-B915-CE2547AC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5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41A9-F360-4CAE-8DA2-B33EA1E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AFC1-4ECB-4056-A334-60F8FD3C0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C4C8-0CFE-469F-86DE-2C0BB83F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5E33F-EC81-4479-AAC7-DA1F82B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2019-8EED-4B2E-884E-F57CA3C2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4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054A-E332-4A03-A313-C68CEA3E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B61B3-B46F-4641-9961-8FED248B8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B4A0D-FDC2-4013-9325-8E03A6D5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856E6-B0D7-4C78-9077-259AC2F4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1A16F-C53E-457F-A902-6FD2AAF2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9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F0FE-DFA6-443B-AF0C-B66BDE21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3B6F1-E17D-4A13-8970-6E1D3042D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A9A59-CABB-4127-A0B0-7F1E764BA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03526-8644-4636-BA73-D44B65EC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A009D-ED38-418D-A9F1-9160C4D7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B1E57-5B7D-4E25-B128-F01E975A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631A-9122-4EE6-B4AF-F3A5EB41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7C38F-FC61-4720-B5AE-C076224CA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C5AB6-57FA-4F6D-955C-B7394DB7C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74998-C52C-4175-8203-A1218E6F2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F34EAA-3D30-4FD0-8D62-6EE25B387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66DB4-6259-4CC7-A0F8-24B876B9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31F0E-AE91-4053-B456-875402CA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AEC3C-86A3-49ED-9087-617BDEED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4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38B2-8C46-4F13-B65A-10E3D08D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966F6-E108-4DB2-A7D5-413F988E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53336-D668-4972-A635-3E570D80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5885F-82E9-4629-AA59-F60AB3BA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1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214F9-781A-47F7-9462-85371B88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62D93-E41E-41BF-B1A1-A921ECBE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61F6B-DEF8-446B-87CD-AA9120F6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0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50A1-9C30-41E9-A0EA-420DFAC57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E004-6190-4D6F-B609-1B629CC15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03AA3-6F39-4A11-9549-E9344A7FE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3D3F5-2001-4C04-916A-6C9F1BE96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5C414-9394-4395-BAD1-6F401E4CE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98724-BECA-4C0E-A6D8-FA57C088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08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A30F-259E-41B3-8E74-05BC2AE0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387BA-2995-4A19-A27D-8994363B3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ED614-9E68-494E-8574-E7FC078C0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CC086-93C9-482D-AA91-D8DD4C701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DA81C-D95F-4BB9-BAB3-B9B866D3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3E1E3-8CDE-4F85-B2A5-E131D2C7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02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E9B67-11E3-4CA7-8934-B9EA2F35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360A4-D732-46BA-81F9-036CB185B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D772F-E79F-44C2-92BC-4A87B802B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7B262-94B3-44C7-A8D3-3C970EE7CD99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383B2-8006-4574-8814-4F18A88F0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91E04-A416-4C89-BE4F-7A5D119E5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42AE1-52D1-4B6D-BE9F-81C2C9E1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2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rtic.com.br/carolmarques_/desenho-livre/homer-o-grit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building, altar, indoor, aisle&#10;&#10;Description automatically generated">
            <a:extLst>
              <a:ext uri="{FF2B5EF4-FFF2-40B4-BE49-F238E27FC236}">
                <a16:creationId xmlns:a16="http://schemas.microsoft.com/office/drawing/2014/main" id="{8439F8E5-47F3-4409-9CE5-53A6937FB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63BC9-706D-49C7-95DC-8EFBC2F9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 Filosofia do Design de Código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25FD5-377C-4015-9869-B6C94EF9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saber se meu código é complexo?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13F41-6C5F-418F-969D-4A4E798DA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/>
              <a:t>Amplificação</a:t>
            </a:r>
            <a:r>
              <a:rPr lang="en-US" sz="2400" dirty="0"/>
              <a:t> de </a:t>
            </a:r>
            <a:r>
              <a:rPr lang="en-US" sz="2400" dirty="0" err="1"/>
              <a:t>mudança</a:t>
            </a:r>
            <a:endParaRPr lang="en-US" sz="2400" dirty="0"/>
          </a:p>
          <a:p>
            <a:r>
              <a:rPr lang="en-US" sz="2400" dirty="0"/>
              <a:t>Carga </a:t>
            </a:r>
            <a:r>
              <a:rPr lang="en-US" sz="2400" dirty="0" err="1"/>
              <a:t>Cognitiva</a:t>
            </a:r>
            <a:endParaRPr lang="en-US" sz="2400" dirty="0"/>
          </a:p>
          <a:p>
            <a:r>
              <a:rPr lang="en-US" sz="2400" dirty="0" err="1"/>
              <a:t>Desconhecido</a:t>
            </a:r>
            <a:r>
              <a:rPr lang="en-US" sz="2400" dirty="0"/>
              <a:t> </a:t>
            </a:r>
            <a:r>
              <a:rPr lang="en-US" sz="2400" dirty="0" err="1"/>
              <a:t>desconhecidos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5D9B1A-040E-42F1-8F44-3F016749EC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66C80-AD86-43A8-9B8F-56AA3153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se resolve a complexidade?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173A-66C5-48CF-B6BF-697C64FBD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066" y="2031101"/>
            <a:ext cx="4736831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Encapsular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 (</a:t>
            </a:r>
            <a:r>
              <a:rPr lang="en-US" dirty="0" err="1"/>
              <a:t>módulos</a:t>
            </a:r>
            <a:r>
              <a:rPr lang="en-US" dirty="0"/>
              <a:t>)</a:t>
            </a:r>
          </a:p>
          <a:p>
            <a:r>
              <a:rPr lang="en-US" dirty="0" err="1"/>
              <a:t>Tornar</a:t>
            </a:r>
            <a:r>
              <a:rPr lang="en-US" dirty="0"/>
              <a:t> o </a:t>
            </a:r>
            <a:r>
              <a:rPr lang="en-US" dirty="0" err="1"/>
              <a:t>desconhecido</a:t>
            </a:r>
            <a:r>
              <a:rPr lang="en-US" dirty="0"/>
              <a:t> </a:t>
            </a:r>
            <a:r>
              <a:rPr lang="en-US" dirty="0" err="1"/>
              <a:t>óbvio</a:t>
            </a:r>
            <a:endParaRPr lang="en-US" dirty="0"/>
          </a:p>
          <a:p>
            <a:r>
              <a:rPr lang="en-US" dirty="0" err="1"/>
              <a:t>Diminuir</a:t>
            </a:r>
            <a:r>
              <a:rPr lang="en-US" dirty="0"/>
              <a:t> a carga </a:t>
            </a:r>
            <a:r>
              <a:rPr lang="en-US" dirty="0" err="1"/>
              <a:t>cognitiva</a:t>
            </a:r>
            <a:endParaRPr lang="en-US" dirty="0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Logo&#10;&#10;Description automatically generated with low confidence">
            <a:extLst>
              <a:ext uri="{FF2B5EF4-FFF2-40B4-BE49-F238E27FC236}">
                <a16:creationId xmlns:a16="http://schemas.microsoft.com/office/drawing/2014/main" id="{CC87CB3C-2218-41DE-A62A-30E288CC48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42" y="650494"/>
            <a:ext cx="4898210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0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344A0-F2A0-4BC7-BAEC-901EA1E2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Complexidade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Entropia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BA5E-FA76-47EB-A63E-3C31B3FD3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/>
              <a:t>Tático</a:t>
            </a:r>
            <a:r>
              <a:rPr lang="en-US" sz="2400" dirty="0"/>
              <a:t> vs </a:t>
            </a:r>
            <a:r>
              <a:rPr lang="en-US" sz="2400" dirty="0" err="1"/>
              <a:t>Estratégico</a:t>
            </a:r>
            <a:endParaRPr lang="en-US" sz="2400" dirty="0"/>
          </a:p>
          <a:p>
            <a:r>
              <a:rPr lang="en-US" sz="2400" dirty="0" err="1"/>
              <a:t>Complexidade</a:t>
            </a:r>
            <a:r>
              <a:rPr lang="en-US" sz="2400" dirty="0"/>
              <a:t> </a:t>
            </a:r>
            <a:r>
              <a:rPr lang="en-US" sz="2400" dirty="0" err="1"/>
              <a:t>só</a:t>
            </a:r>
            <a:r>
              <a:rPr lang="en-US" sz="2400" dirty="0"/>
              <a:t> se </a:t>
            </a:r>
            <a:r>
              <a:rPr lang="en-US" sz="2400" dirty="0" err="1"/>
              <a:t>reduz</a:t>
            </a:r>
            <a:r>
              <a:rPr lang="en-US" sz="2400" dirty="0"/>
              <a:t> com </a:t>
            </a:r>
            <a:r>
              <a:rPr lang="en-US" sz="2400" dirty="0" err="1"/>
              <a:t>esforço</a:t>
            </a:r>
            <a:endParaRPr lang="en-US" sz="2400" dirty="0"/>
          </a:p>
          <a:p>
            <a:r>
              <a:rPr lang="en-US" sz="2400" dirty="0"/>
              <a:t>Muita </a:t>
            </a:r>
            <a:r>
              <a:rPr lang="en-US" sz="2400" dirty="0" err="1"/>
              <a:t>complexidade</a:t>
            </a:r>
            <a:r>
              <a:rPr lang="en-US" sz="2400" dirty="0"/>
              <a:t> </a:t>
            </a:r>
            <a:r>
              <a:rPr lang="en-US" sz="2400" dirty="0" err="1"/>
              <a:t>diminue</a:t>
            </a:r>
            <a:r>
              <a:rPr lang="en-US" sz="2400" dirty="0"/>
              <a:t> a </a:t>
            </a:r>
            <a:r>
              <a:rPr lang="en-US" sz="2400" dirty="0" err="1"/>
              <a:t>velocidade</a:t>
            </a:r>
            <a:r>
              <a:rPr lang="en-US" sz="2400" dirty="0"/>
              <a:t> do </a:t>
            </a:r>
            <a:r>
              <a:rPr lang="en-US" sz="2400" dirty="0" err="1"/>
              <a:t>desenvolvimento</a:t>
            </a:r>
            <a:endParaRPr lang="en-US" sz="2400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455BBFB-8456-4D64-A748-1ACB95311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C1E77-13D4-49DA-A13F-D011DA55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Módulos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09C9-BC2F-4D8F-A063-1EE4A3B25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i="1" dirty="0"/>
              <a:t>é </a:t>
            </a:r>
            <a:r>
              <a:rPr lang="en-US" sz="3200" i="1" dirty="0" err="1"/>
              <a:t>qualquer</a:t>
            </a:r>
            <a:r>
              <a:rPr lang="en-US" sz="3200" i="1" dirty="0"/>
              <a:t> conjunto de </a:t>
            </a:r>
            <a:r>
              <a:rPr lang="en-US" sz="3200" i="1" dirty="0" err="1"/>
              <a:t>código</a:t>
            </a:r>
            <a:r>
              <a:rPr lang="en-US" sz="3200" i="1" dirty="0"/>
              <a:t> que forma </a:t>
            </a:r>
            <a:r>
              <a:rPr lang="en-US" sz="3200" i="1" dirty="0" err="1"/>
              <a:t>uma</a:t>
            </a:r>
            <a:r>
              <a:rPr lang="en-US" sz="3200" i="1" dirty="0"/>
              <a:t> </a:t>
            </a:r>
            <a:r>
              <a:rPr lang="en-US" sz="3200" i="1" dirty="0" err="1"/>
              <a:t>unidade</a:t>
            </a:r>
            <a:r>
              <a:rPr lang="en-US" sz="3200" i="1" dirty="0"/>
              <a:t> </a:t>
            </a:r>
            <a:r>
              <a:rPr lang="en-US" sz="3200" i="1" dirty="0" err="1"/>
              <a:t>independente</a:t>
            </a:r>
            <a:r>
              <a:rPr lang="en-US" sz="3200" i="1" dirty="0"/>
              <a:t>.</a:t>
            </a:r>
          </a:p>
          <a:p>
            <a:pPr marL="0"/>
            <a:endParaRPr lang="en-US" sz="1800" dirty="0"/>
          </a:p>
          <a:p>
            <a:pPr marL="0" indent="0">
              <a:buNone/>
            </a:pPr>
            <a:r>
              <a:rPr lang="en-US" sz="2400" dirty="0" err="1"/>
              <a:t>Contém</a:t>
            </a:r>
            <a:r>
              <a:rPr lang="en-US" sz="2400" dirty="0"/>
              <a:t> </a:t>
            </a:r>
            <a:r>
              <a:rPr lang="en-US" sz="2400" dirty="0" err="1"/>
              <a:t>funcionalidades</a:t>
            </a:r>
            <a:r>
              <a:rPr lang="en-US" sz="2400" dirty="0"/>
              <a:t>, </a:t>
            </a:r>
            <a:r>
              <a:rPr lang="en-US" sz="2400" dirty="0" err="1"/>
              <a:t>dependências</a:t>
            </a:r>
            <a:r>
              <a:rPr lang="en-US" sz="2400" dirty="0"/>
              <a:t>, </a:t>
            </a:r>
            <a:r>
              <a:rPr lang="en-US" sz="2400" dirty="0" err="1"/>
              <a:t>abstrações</a:t>
            </a:r>
            <a:r>
              <a:rPr lang="en-US" sz="2400" dirty="0"/>
              <a:t> e interfaces.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69ADDD8-77D9-4FC1-9407-F5B41E84D6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42" y="650494"/>
            <a:ext cx="4898210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9709A-C432-42CF-830B-E840363A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Módulos possibilitam abstrações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0A6FF-C9D8-4218-89F8-EC272E560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i="1" dirty="0"/>
              <a:t>Uma </a:t>
            </a:r>
            <a:r>
              <a:rPr lang="en-US" i="1" dirty="0" err="1"/>
              <a:t>abstração</a:t>
            </a:r>
            <a:r>
              <a:rPr lang="en-US" i="1" dirty="0"/>
              <a:t> é </a:t>
            </a:r>
            <a:r>
              <a:rPr lang="en-US" i="1" dirty="0" err="1"/>
              <a:t>uma</a:t>
            </a:r>
            <a:r>
              <a:rPr lang="en-US" i="1" dirty="0"/>
              <a:t> </a:t>
            </a:r>
            <a:r>
              <a:rPr lang="en-US" i="1" dirty="0" err="1"/>
              <a:t>visão</a:t>
            </a:r>
            <a:r>
              <a:rPr lang="en-US" i="1" dirty="0"/>
              <a:t> </a:t>
            </a:r>
            <a:r>
              <a:rPr lang="en-US" i="1" dirty="0" err="1"/>
              <a:t>simplificada</a:t>
            </a:r>
            <a:r>
              <a:rPr lang="en-US" i="1" dirty="0"/>
              <a:t> de </a:t>
            </a:r>
            <a:r>
              <a:rPr lang="en-US" i="1" dirty="0" err="1"/>
              <a:t>uma</a:t>
            </a:r>
            <a:r>
              <a:rPr lang="en-US" i="1" dirty="0"/>
              <a:t> </a:t>
            </a:r>
            <a:r>
              <a:rPr lang="en-US" i="1" dirty="0" err="1"/>
              <a:t>entidade</a:t>
            </a:r>
            <a:r>
              <a:rPr lang="en-US" i="1" dirty="0"/>
              <a:t> para </a:t>
            </a:r>
            <a:r>
              <a:rPr lang="en-US" i="1" dirty="0" err="1"/>
              <a:t>facilitar</a:t>
            </a:r>
            <a:r>
              <a:rPr lang="en-US" i="1" dirty="0"/>
              <a:t> o </a:t>
            </a:r>
            <a:r>
              <a:rPr lang="en-US" i="1" dirty="0" err="1"/>
              <a:t>entendimento</a:t>
            </a:r>
            <a:r>
              <a:rPr lang="en-US" i="1" dirty="0"/>
              <a:t>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É </a:t>
            </a:r>
            <a:r>
              <a:rPr lang="en-US" sz="2000" dirty="0" err="1"/>
              <a:t>necessário</a:t>
            </a:r>
            <a:r>
              <a:rPr lang="en-US" sz="2000" dirty="0"/>
              <a:t> </a:t>
            </a:r>
            <a:r>
              <a:rPr lang="en-US" sz="2000" dirty="0" err="1"/>
              <a:t>omitir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detalhes</a:t>
            </a:r>
            <a:r>
              <a:rPr lang="en-US" sz="2000" dirty="0"/>
              <a:t> </a:t>
            </a:r>
            <a:r>
              <a:rPr lang="en-US" sz="2000" dirty="0" err="1"/>
              <a:t>irrelevantes</a:t>
            </a:r>
            <a:r>
              <a:rPr lang="en-US" sz="2000" dirty="0"/>
              <a:t>.</a:t>
            </a: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FC0788-7B8D-4F1F-853E-975FA906E2D1}"/>
              </a:ext>
            </a:extLst>
          </p:cNvPr>
          <p:cNvGrpSpPr/>
          <p:nvPr/>
        </p:nvGrpSpPr>
        <p:grpSpPr>
          <a:xfrm>
            <a:off x="6750199" y="2484255"/>
            <a:ext cx="3472942" cy="3714244"/>
            <a:chOff x="7308667" y="1876956"/>
            <a:chExt cx="3725092" cy="39839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DE69A5C-831D-42A7-8D7E-677B9C9CF79E}"/>
                </a:ext>
              </a:extLst>
            </p:cNvPr>
            <p:cNvGrpSpPr/>
            <p:nvPr/>
          </p:nvGrpSpPr>
          <p:grpSpPr>
            <a:xfrm>
              <a:off x="7308667" y="2586445"/>
              <a:ext cx="3725092" cy="3274424"/>
              <a:chOff x="7500256" y="2377439"/>
              <a:chExt cx="3725092" cy="327442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C498BA-60B4-48E4-8EC2-A25BFA7D1A45}"/>
                  </a:ext>
                </a:extLst>
              </p:cNvPr>
              <p:cNvSpPr/>
              <p:nvPr/>
            </p:nvSpPr>
            <p:spPr>
              <a:xfrm>
                <a:off x="7500256" y="2760615"/>
                <a:ext cx="3725091" cy="289124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BA948F-28F1-4840-92F2-39730FF5C5D8}"/>
                  </a:ext>
                </a:extLst>
              </p:cNvPr>
              <p:cNvSpPr/>
              <p:nvPr/>
            </p:nvSpPr>
            <p:spPr>
              <a:xfrm>
                <a:off x="7500257" y="2377439"/>
                <a:ext cx="3725091" cy="3831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600"/>
                  <a:t>Interface</a:t>
                </a:r>
                <a:endParaRPr lang="en-US" sz="1600"/>
              </a:p>
            </p:txBody>
          </p:sp>
          <p:sp>
            <p:nvSpPr>
              <p:cNvPr id="8" name="Double Brace 7">
                <a:extLst>
                  <a:ext uri="{FF2B5EF4-FFF2-40B4-BE49-F238E27FC236}">
                    <a16:creationId xmlns:a16="http://schemas.microsoft.com/office/drawing/2014/main" id="{99FC1696-915A-46F9-98B1-CBC536BFCB7E}"/>
                  </a:ext>
                </a:extLst>
              </p:cNvPr>
              <p:cNvSpPr/>
              <p:nvPr/>
            </p:nvSpPr>
            <p:spPr>
              <a:xfrm>
                <a:off x="8198030" y="3582487"/>
                <a:ext cx="2329542" cy="1247503"/>
              </a:xfrm>
              <a:prstGeom prst="brace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Complexidade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2FF20DA-7F4A-4E2D-BBD3-EC86D69C846B}"/>
                </a:ext>
              </a:extLst>
            </p:cNvPr>
            <p:cNvSpPr/>
            <p:nvPr/>
          </p:nvSpPr>
          <p:spPr>
            <a:xfrm>
              <a:off x="7898673" y="1884996"/>
              <a:ext cx="339635" cy="5953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EDA11B-5587-43C2-ABC6-B653BE47DE70}"/>
                </a:ext>
              </a:extLst>
            </p:cNvPr>
            <p:cNvSpPr txBox="1"/>
            <p:nvPr/>
          </p:nvSpPr>
          <p:spPr>
            <a:xfrm>
              <a:off x="8238308" y="1876956"/>
              <a:ext cx="1795684" cy="52322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pt-BR" sz="1300" i="1">
                  <a:latin typeface="Courier New" panose="02070309020205020404" pitchFamily="49" charset="0"/>
                  <a:cs typeface="Courier New" panose="02070309020205020404" pitchFamily="49" charset="0"/>
                </a:rPr>
                <a:t>Abstração </a:t>
              </a:r>
              <a:br>
                <a:rPr lang="pt-BR" sz="1300" i="1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pt-BR" sz="1300" i="1">
                  <a:latin typeface="Courier New" panose="02070309020205020404" pitchFamily="49" charset="0"/>
                  <a:cs typeface="Courier New" panose="02070309020205020404" pitchFamily="49" charset="0"/>
                </a:rPr>
                <a:t>simples de usar</a:t>
              </a:r>
              <a:endParaRPr lang="en-US" sz="1300" i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08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BF2B-50FE-4199-A460-F831C6AD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classificar módulos?</a:t>
            </a:r>
            <a:endParaRPr lang="en-US" dirty="0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5BB953B8-C0DA-48C1-910E-46F7F8A54BE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2112623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43B2C95-E415-413B-9FF7-E3E5F93A6322}"/>
              </a:ext>
            </a:extLst>
          </p:cNvPr>
          <p:cNvGrpSpPr/>
          <p:nvPr/>
        </p:nvGrpSpPr>
        <p:grpSpPr>
          <a:xfrm>
            <a:off x="6592388" y="1951945"/>
            <a:ext cx="1776549" cy="2786742"/>
            <a:chOff x="6592388" y="1951945"/>
            <a:chExt cx="1776549" cy="27867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B7E66C-F29A-4484-8655-2D5B28FC7A22}"/>
                </a:ext>
              </a:extLst>
            </p:cNvPr>
            <p:cNvSpPr/>
            <p:nvPr/>
          </p:nvSpPr>
          <p:spPr>
            <a:xfrm>
              <a:off x="6592388" y="2213202"/>
              <a:ext cx="1776549" cy="252548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Funcionalidades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7CAF36-FCBD-42C6-971B-6E80D76B5E71}"/>
                </a:ext>
              </a:extLst>
            </p:cNvPr>
            <p:cNvSpPr/>
            <p:nvPr/>
          </p:nvSpPr>
          <p:spPr>
            <a:xfrm>
              <a:off x="6592388" y="1951945"/>
              <a:ext cx="1776549" cy="261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Interface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E4F8DE-06A4-45A1-98EC-E1C905413B4E}"/>
              </a:ext>
            </a:extLst>
          </p:cNvPr>
          <p:cNvGrpSpPr/>
          <p:nvPr/>
        </p:nvGrpSpPr>
        <p:grpSpPr>
          <a:xfrm>
            <a:off x="6592388" y="5504227"/>
            <a:ext cx="4123509" cy="672736"/>
            <a:chOff x="7563393" y="5307875"/>
            <a:chExt cx="4123509" cy="6727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E0650E-86EB-45A2-B51C-1C4C33799248}"/>
                </a:ext>
              </a:extLst>
            </p:cNvPr>
            <p:cNvSpPr/>
            <p:nvPr/>
          </p:nvSpPr>
          <p:spPr>
            <a:xfrm>
              <a:off x="7563393" y="5569132"/>
              <a:ext cx="4123509" cy="4114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Funcionalidades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D25393-B388-4099-A248-758D7C90ED21}"/>
                </a:ext>
              </a:extLst>
            </p:cNvPr>
            <p:cNvSpPr/>
            <p:nvPr/>
          </p:nvSpPr>
          <p:spPr>
            <a:xfrm>
              <a:off x="7563394" y="5307875"/>
              <a:ext cx="4123508" cy="261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Interface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93F433-0461-42C8-95BE-117EAA26B22E}"/>
              </a:ext>
            </a:extLst>
          </p:cNvPr>
          <p:cNvSpPr txBox="1"/>
          <p:nvPr/>
        </p:nvSpPr>
        <p:spPr>
          <a:xfrm>
            <a:off x="9931616" y="462149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+mj-lt"/>
              </a:rPr>
              <a:t>Módulo Raso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42ABD-6684-4FDF-8219-E0F67F3626D0}"/>
              </a:ext>
            </a:extLst>
          </p:cNvPr>
          <p:cNvSpPr txBox="1"/>
          <p:nvPr/>
        </p:nvSpPr>
        <p:spPr>
          <a:xfrm>
            <a:off x="8600867" y="496371"/>
            <a:ext cx="1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+mj-lt"/>
              </a:rPr>
              <a:t>Módulo Profundo</a:t>
            </a:r>
            <a:endParaRPr lang="en-US" dirty="0">
              <a:latin typeface="+mj-lt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81FFF15-9623-4BF5-B628-AAA3354E108A}"/>
              </a:ext>
            </a:extLst>
          </p:cNvPr>
          <p:cNvCxnSpPr>
            <a:cxnSpLocks/>
            <a:stCxn id="16" idx="1"/>
            <a:endCxn id="6" idx="0"/>
          </p:cNvCxnSpPr>
          <p:nvPr/>
        </p:nvCxnSpPr>
        <p:spPr>
          <a:xfrm rot="10800000" flipV="1">
            <a:off x="7480663" y="681037"/>
            <a:ext cx="1120204" cy="12709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F947531-2BE5-460E-9250-2C7F683E7373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 rot="5400000">
            <a:off x="9391727" y="4253246"/>
            <a:ext cx="513398" cy="19885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5A27CA-0B2A-4A8F-9F3D-0B2BDF128A48}"/>
              </a:ext>
            </a:extLst>
          </p:cNvPr>
          <p:cNvGrpSpPr/>
          <p:nvPr/>
        </p:nvGrpSpPr>
        <p:grpSpPr>
          <a:xfrm>
            <a:off x="9090432" y="1951944"/>
            <a:ext cx="2266889" cy="2225151"/>
            <a:chOff x="8850436" y="2141565"/>
            <a:chExt cx="2266889" cy="222515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E943457-9A5A-4EC7-9803-0731182E47A3}"/>
                </a:ext>
              </a:extLst>
            </p:cNvPr>
            <p:cNvGrpSpPr/>
            <p:nvPr/>
          </p:nvGrpSpPr>
          <p:grpSpPr>
            <a:xfrm>
              <a:off x="9128760" y="2429544"/>
              <a:ext cx="1905510" cy="1736300"/>
              <a:chOff x="9483634" y="2213202"/>
              <a:chExt cx="1905510" cy="17363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DF871BE-0D69-483C-A8B9-3966BC63A8C2}"/>
                  </a:ext>
                </a:extLst>
              </p:cNvPr>
              <p:cNvSpPr/>
              <p:nvPr/>
            </p:nvSpPr>
            <p:spPr>
              <a:xfrm>
                <a:off x="9612595" y="2623939"/>
                <a:ext cx="1776549" cy="132556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Funcionalidades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43E2268-4C0E-4298-AE8C-1F044F7C4440}"/>
                  </a:ext>
                </a:extLst>
              </p:cNvPr>
              <p:cNvSpPr/>
              <p:nvPr/>
            </p:nvSpPr>
            <p:spPr>
              <a:xfrm>
                <a:off x="9612595" y="2362682"/>
                <a:ext cx="1776549" cy="26125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Interface</a:t>
                </a:r>
                <a:endParaRPr lang="en-US" dirty="0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5AAF265-FEA9-4406-87B3-CC59CA53301C}"/>
                  </a:ext>
                </a:extLst>
              </p:cNvPr>
              <p:cNvCxnSpPr/>
              <p:nvPr/>
            </p:nvCxnSpPr>
            <p:spPr>
              <a:xfrm>
                <a:off x="9612595" y="2213202"/>
                <a:ext cx="17765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79470D9-6CA1-463F-9D8F-556014133FB0}"/>
                  </a:ext>
                </a:extLst>
              </p:cNvPr>
              <p:cNvCxnSpPr/>
              <p:nvPr/>
            </p:nvCxnSpPr>
            <p:spPr>
              <a:xfrm>
                <a:off x="9483634" y="2362682"/>
                <a:ext cx="0" cy="15868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9B467C-6B60-4C84-AD0C-3D8BCC28740E}"/>
                </a:ext>
              </a:extLst>
            </p:cNvPr>
            <p:cNvSpPr txBox="1"/>
            <p:nvPr/>
          </p:nvSpPr>
          <p:spPr>
            <a:xfrm>
              <a:off x="9128760" y="2141565"/>
              <a:ext cx="1988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Quanto menor melhor</a:t>
              </a: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8696AD-37E8-4E42-AEFF-7CB79500FE8D}"/>
                </a:ext>
              </a:extLst>
            </p:cNvPr>
            <p:cNvSpPr txBox="1"/>
            <p:nvPr/>
          </p:nvSpPr>
          <p:spPr>
            <a:xfrm rot="16200000">
              <a:off x="7994653" y="3233934"/>
              <a:ext cx="1988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Quanto maior melhor</a:t>
              </a: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02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03E90-4FFB-4F84-B98F-CE095D4C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 err="1"/>
              <a:t>Exemplo</a:t>
            </a:r>
            <a:r>
              <a:rPr lang="en-US" sz="3700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B6280DA-3009-4E28-B2BB-4916B6D90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pt-BR" sz="3600" dirty="0"/>
              <a:t>C </a:t>
            </a:r>
            <a:r>
              <a:rPr lang="pt-BR" sz="3600" dirty="0" err="1"/>
              <a:t>vs</a:t>
            </a:r>
            <a:r>
              <a:rPr lang="pt-BR" sz="3600" dirty="0"/>
              <a:t> OLD Java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Quem já desenvolveu C lembra das poucas funções de leituras de arquivo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Qualquer desenvolvedor Java busca no Google antes de abrir um arquivo</a:t>
            </a:r>
            <a:endParaRPr lang="en-US" sz="2000" dirty="0"/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DAAF14-F908-4B51-825E-6A6E52925A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85" y="1142469"/>
            <a:ext cx="5317072" cy="3780299"/>
          </a:xfrm>
          <a:prstGeom prst="rect">
            <a:avLst/>
          </a:prstGeom>
        </p:spPr>
      </p:pic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351B605D-395D-484B-9D6E-75172CC4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87" y="5190268"/>
            <a:ext cx="4389120" cy="62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4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3FE7E-0661-4E32-94AB-161F4319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Camadas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02FD8D4-B619-4D5F-8032-3C9E8360F5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11" y="511293"/>
            <a:ext cx="3556922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46DE-CFE9-4595-9F6B-EE8948D0B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81897" y="1984443"/>
            <a:ext cx="5971903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i="1" dirty="0" err="1"/>
              <a:t>são</a:t>
            </a:r>
            <a:r>
              <a:rPr lang="en-US" sz="3200" i="1" dirty="0"/>
              <a:t> as </a:t>
            </a:r>
            <a:r>
              <a:rPr lang="en-US" sz="3200" i="1" dirty="0" err="1"/>
              <a:t>definidas</a:t>
            </a:r>
            <a:r>
              <a:rPr lang="en-US" sz="3200" i="1" dirty="0"/>
              <a:t> </a:t>
            </a:r>
            <a:r>
              <a:rPr lang="en-US" sz="3200" i="1" dirty="0" err="1"/>
              <a:t>pelas</a:t>
            </a:r>
            <a:r>
              <a:rPr lang="en-US" sz="3200" i="1" dirty="0"/>
              <a:t> </a:t>
            </a:r>
            <a:r>
              <a:rPr lang="en-US" sz="3200" i="1" dirty="0" err="1"/>
              <a:t>diferentes</a:t>
            </a:r>
            <a:r>
              <a:rPr lang="en-US" sz="3200" i="1" dirty="0"/>
              <a:t> </a:t>
            </a:r>
            <a:r>
              <a:rPr lang="en-US" sz="3200" i="1" dirty="0" err="1"/>
              <a:t>abstrações</a:t>
            </a:r>
            <a:r>
              <a:rPr lang="en-US" sz="3200" i="1" dirty="0"/>
              <a:t>.</a:t>
            </a:r>
          </a:p>
          <a:p>
            <a:pPr marL="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que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abstração</a:t>
            </a:r>
            <a:r>
              <a:rPr lang="en-US" dirty="0"/>
              <a:t> </a:t>
            </a:r>
            <a:r>
              <a:rPr lang="en-US" dirty="0" err="1"/>
              <a:t>diferente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F35D7-3745-4856-BC02-8B567744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Camadas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9E6CB7F1-9949-4022-8823-5603DB793D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1083632"/>
            <a:ext cx="4777381" cy="452099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7453-B52D-4FBE-9BA8-EC3E75365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desenvolvedores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conseguem</a:t>
            </a:r>
            <a:r>
              <a:rPr lang="en-US" dirty="0"/>
              <a:t> </a:t>
            </a:r>
            <a:r>
              <a:rPr lang="en-US" dirty="0" err="1"/>
              <a:t>distinguir</a:t>
            </a:r>
            <a:r>
              <a:rPr lang="en-US" dirty="0"/>
              <a:t> as </a:t>
            </a:r>
            <a:r>
              <a:rPr lang="en-US" dirty="0" err="1"/>
              <a:t>camadas</a:t>
            </a:r>
            <a:r>
              <a:rPr lang="en-US" dirty="0"/>
              <a:t> por </a:t>
            </a:r>
            <a:r>
              <a:rPr lang="en-US" dirty="0" err="1"/>
              <a:t>falta</a:t>
            </a:r>
            <a:r>
              <a:rPr lang="en-US" dirty="0"/>
              <a:t> de </a:t>
            </a:r>
            <a:r>
              <a:rPr lang="en-US" dirty="0" err="1"/>
              <a:t>abstrações</a:t>
            </a:r>
            <a:r>
              <a:rPr lang="en-US" dirty="0"/>
              <a:t>. </a:t>
            </a:r>
            <a:r>
              <a:rPr lang="en-US" sz="2000" dirty="0"/>
              <a:t>(</a:t>
            </a:r>
            <a:r>
              <a:rPr lang="en-US" sz="2000" i="1" dirty="0"/>
              <a:t>me </a:t>
            </a:r>
            <a:r>
              <a:rPr lang="en-US" sz="2000" i="1" dirty="0" err="1"/>
              <a:t>incluo</a:t>
            </a:r>
            <a:r>
              <a:rPr lang="en-US" sz="2000" i="1" dirty="0"/>
              <a:t> </a:t>
            </a:r>
            <a:r>
              <a:rPr lang="en-US" sz="2000" i="1" dirty="0" err="1"/>
              <a:t>nessa</a:t>
            </a:r>
            <a:r>
              <a:rPr lang="en-US" sz="2000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Pergunta</a:t>
            </a:r>
            <a:r>
              <a:rPr lang="en-US" dirty="0"/>
              <a:t> que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Q	</a:t>
            </a:r>
            <a:r>
              <a:rPr lang="en-US" dirty="0" err="1"/>
              <a:t>uais</a:t>
            </a:r>
            <a:r>
              <a:rPr lang="en-US" dirty="0"/>
              <a:t> </a:t>
            </a:r>
            <a:r>
              <a:rPr lang="en-US" dirty="0" err="1"/>
              <a:t>camadas</a:t>
            </a:r>
            <a:r>
              <a:rPr lang="en-US" dirty="0"/>
              <a:t> </a:t>
            </a:r>
            <a:r>
              <a:rPr lang="en-US" dirty="0" err="1"/>
              <a:t>temos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as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abstrações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lógicas</a:t>
            </a:r>
            <a:r>
              <a:rPr lang="en-US" dirty="0"/>
              <a:t> </a:t>
            </a:r>
            <a:r>
              <a:rPr lang="en-US" dirty="0" err="1"/>
              <a:t>pertencem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023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BFA74-087C-49E1-A6AC-713AB79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Camadas – Método roleta (</a:t>
            </a:r>
            <a:r>
              <a:rPr lang="en-US" sz="5000" i="1"/>
              <a:t>pass-through</a:t>
            </a:r>
            <a:r>
              <a:rPr lang="en-US" sz="5000"/>
              <a:t>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C780CD3C-D592-4567-830B-9519B4EDCE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1DD2E-23FE-45CD-B5DE-3AFE87B39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5955" y="2071316"/>
            <a:ext cx="6713552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Métodos</a:t>
            </a:r>
            <a:r>
              <a:rPr lang="en-US" sz="2400" dirty="0"/>
              <a:t> que </a:t>
            </a:r>
            <a:r>
              <a:rPr lang="en-US" sz="2400" dirty="0" err="1"/>
              <a:t>apenas</a:t>
            </a:r>
            <a:r>
              <a:rPr lang="en-US" sz="2400" dirty="0"/>
              <a:t> </a:t>
            </a:r>
            <a:r>
              <a:rPr lang="en-US" sz="2400" dirty="0" err="1"/>
              <a:t>chamam</a:t>
            </a:r>
            <a:r>
              <a:rPr lang="en-US" sz="2400" dirty="0"/>
              <a:t> outros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camadas</a:t>
            </a:r>
            <a:r>
              <a:rPr lang="en-US" sz="2400" dirty="0"/>
              <a:t> </a:t>
            </a:r>
            <a:r>
              <a:rPr lang="en-US" sz="2400" dirty="0" err="1"/>
              <a:t>inferiores</a:t>
            </a:r>
            <a:r>
              <a:rPr lang="en-US" sz="2400" dirty="0"/>
              <a:t> </a:t>
            </a:r>
            <a:r>
              <a:rPr lang="en-US" sz="2400" dirty="0" err="1"/>
              <a:t>usando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mesmo</a:t>
            </a:r>
            <a:r>
              <a:rPr lang="en-US" sz="2400" dirty="0"/>
              <a:t> </a:t>
            </a:r>
            <a:r>
              <a:rPr lang="en-US" sz="2400" dirty="0" err="1"/>
              <a:t>parâmetros</a:t>
            </a:r>
            <a:r>
              <a:rPr lang="en-US" sz="2400" dirty="0"/>
              <a:t> </a:t>
            </a:r>
            <a:r>
              <a:rPr lang="en-US" sz="2400" dirty="0" err="1"/>
              <a:t>são</a:t>
            </a:r>
            <a:r>
              <a:rPr lang="en-US" sz="2400" dirty="0"/>
              <a:t> </a:t>
            </a:r>
            <a:r>
              <a:rPr lang="en-US" sz="2400" dirty="0" err="1"/>
              <a:t>sintomas</a:t>
            </a:r>
            <a:r>
              <a:rPr lang="en-US" sz="2400" dirty="0"/>
              <a:t> de </a:t>
            </a:r>
            <a:r>
              <a:rPr lang="en-US" sz="2400" dirty="0" err="1"/>
              <a:t>camadas</a:t>
            </a:r>
            <a:r>
              <a:rPr lang="en-US" sz="2400" dirty="0"/>
              <a:t> </a:t>
            </a:r>
            <a:r>
              <a:rPr lang="en-US" sz="2400" dirty="0" err="1"/>
              <a:t>mau</a:t>
            </a:r>
            <a:r>
              <a:rPr lang="en-US" sz="2400" dirty="0"/>
              <a:t> </a:t>
            </a:r>
            <a:r>
              <a:rPr lang="en-US" sz="2400" dirty="0" err="1"/>
              <a:t>definidas</a:t>
            </a:r>
            <a:r>
              <a:rPr lang="en-US" sz="2400" dirty="0"/>
              <a:t>.</a:t>
            </a:r>
          </a:p>
          <a:p>
            <a:pPr marL="0"/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Quando</a:t>
            </a:r>
            <a:r>
              <a:rPr lang="en-US" sz="2200" dirty="0"/>
              <a:t> </a:t>
            </a:r>
            <a:r>
              <a:rPr lang="en-US" sz="2200" dirty="0" err="1"/>
              <a:t>isso</a:t>
            </a:r>
            <a:r>
              <a:rPr lang="en-US" sz="2200" dirty="0"/>
              <a:t> </a:t>
            </a:r>
            <a:r>
              <a:rPr lang="en-US" sz="2200" dirty="0" err="1"/>
              <a:t>acontece</a:t>
            </a:r>
            <a:r>
              <a:rPr lang="en-US" sz="2200" dirty="0"/>
              <a:t> é hora de </a:t>
            </a:r>
            <a:r>
              <a:rPr lang="en-US" sz="2200" dirty="0" err="1"/>
              <a:t>repensar</a:t>
            </a:r>
            <a:r>
              <a:rPr lang="en-US" sz="2200" dirty="0"/>
              <a:t> as </a:t>
            </a:r>
            <a:r>
              <a:rPr lang="en-US" sz="2200" dirty="0" err="1"/>
              <a:t>camadas</a:t>
            </a:r>
            <a:r>
              <a:rPr lang="en-US" sz="2200" dirty="0"/>
              <a:t>? </a:t>
            </a:r>
          </a:p>
          <a:p>
            <a:r>
              <a:rPr lang="en-US" sz="2200" dirty="0"/>
              <a:t>São </a:t>
            </a:r>
            <a:r>
              <a:rPr lang="en-US" sz="2200" dirty="0" err="1"/>
              <a:t>realmente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</a:t>
            </a:r>
            <a:r>
              <a:rPr lang="en-US" sz="2200" dirty="0" err="1"/>
              <a:t>necessárias</a:t>
            </a:r>
            <a:r>
              <a:rPr lang="en-US" sz="2200" dirty="0"/>
              <a:t>?</a:t>
            </a:r>
          </a:p>
          <a:p>
            <a:r>
              <a:rPr lang="en-US" sz="2200" dirty="0"/>
              <a:t>Falta </a:t>
            </a:r>
            <a:r>
              <a:rPr lang="en-US" sz="2200" dirty="0" err="1"/>
              <a:t>abstração</a:t>
            </a:r>
            <a:r>
              <a:rPr lang="en-US" sz="2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867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9C8E-41F4-451F-8268-93032AD9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Quem sou eu?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8BB8-878F-4732-950D-138BADA7F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Victor Osório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1600" dirty="0"/>
              <a:t>Software Development Specialist @ </a:t>
            </a:r>
            <a:r>
              <a:rPr lang="en-US" sz="1600" dirty="0" err="1"/>
              <a:t>Openet</a:t>
            </a: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Engenheiro</a:t>
            </a:r>
            <a:r>
              <a:rPr lang="en-US" sz="1600" dirty="0"/>
              <a:t> de </a:t>
            </a:r>
            <a:r>
              <a:rPr lang="en-US" sz="1600" dirty="0" err="1"/>
              <a:t>Computação</a:t>
            </a:r>
            <a:r>
              <a:rPr lang="en-US" sz="1600" dirty="0"/>
              <a:t>          @ UNICAMP</a:t>
            </a:r>
          </a:p>
          <a:p>
            <a:pPr marL="0" indent="0">
              <a:buNone/>
            </a:pPr>
            <a:r>
              <a:rPr lang="en-US" sz="1600" dirty="0"/>
              <a:t>MBA                                                   @ FIAP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Desenvolvedor</a:t>
            </a:r>
            <a:r>
              <a:rPr lang="en-US" sz="1600" dirty="0"/>
              <a:t> Java por </a:t>
            </a:r>
            <a:r>
              <a:rPr lang="en-US" sz="1600" dirty="0" err="1"/>
              <a:t>mais</a:t>
            </a:r>
            <a:r>
              <a:rPr lang="en-US" sz="1600" dirty="0"/>
              <a:t> de 15 </a:t>
            </a:r>
            <a:r>
              <a:rPr lang="en-US" sz="1600" dirty="0" err="1"/>
              <a:t>anos</a:t>
            </a: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Processando</a:t>
            </a:r>
            <a:r>
              <a:rPr lang="en-US" sz="1600" dirty="0"/>
              <a:t> </a:t>
            </a:r>
            <a:r>
              <a:rPr lang="en-US" sz="1600" dirty="0" err="1"/>
              <a:t>milhões</a:t>
            </a:r>
            <a:r>
              <a:rPr lang="en-US" sz="1600" dirty="0"/>
              <a:t> de </a:t>
            </a:r>
            <a:r>
              <a:rPr lang="en-US" sz="1600" dirty="0" err="1"/>
              <a:t>mensagens</a:t>
            </a:r>
            <a:r>
              <a:rPr lang="en-US" sz="1600" dirty="0"/>
              <a:t> Kafka</a:t>
            </a:r>
          </a:p>
          <a:p>
            <a:pPr marL="0" indent="0">
              <a:buNone/>
            </a:pPr>
            <a:r>
              <a:rPr lang="en-US" sz="1600" dirty="0" err="1"/>
              <a:t>Já</a:t>
            </a:r>
            <a:r>
              <a:rPr lang="en-US" sz="1600" dirty="0"/>
              <a:t> </a:t>
            </a:r>
            <a:r>
              <a:rPr lang="en-US" sz="1600" dirty="0" err="1"/>
              <a:t>desenvolvi</a:t>
            </a:r>
            <a:r>
              <a:rPr lang="en-US" sz="1600" dirty="0"/>
              <a:t> bugs </a:t>
            </a:r>
            <a:r>
              <a:rPr lang="en-US" sz="1600" dirty="0" err="1"/>
              <a:t>em</a:t>
            </a:r>
            <a:r>
              <a:rPr lang="en-US" sz="1600" dirty="0"/>
              <a:t> Java, C, C++, Python, </a:t>
            </a:r>
            <a:r>
              <a:rPr lang="en-US" sz="1600" dirty="0" err="1"/>
              <a:t>Javascript</a:t>
            </a:r>
            <a:r>
              <a:rPr lang="en-US" sz="1600" dirty="0"/>
              <a:t>, Assembly</a:t>
            </a:r>
          </a:p>
        </p:txBody>
      </p:sp>
      <p:pic>
        <p:nvPicPr>
          <p:cNvPr id="9" name="Content Placeholder 8" descr="A picture containing person, standing, posing, crowd&#10;&#10;Description automatically generated">
            <a:extLst>
              <a:ext uri="{FF2B5EF4-FFF2-40B4-BE49-F238E27FC236}">
                <a16:creationId xmlns:a16="http://schemas.microsoft.com/office/drawing/2014/main" id="{EFFED6F0-AA69-4CED-9201-DDBA6404A2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7" r="133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5025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43B15-2AEA-4E03-8E02-C18217C9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Camadas - Exemplos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2147A8-DB50-4D49-B7C3-5B0F4A938FB2}"/>
              </a:ext>
            </a:extLst>
          </p:cNvPr>
          <p:cNvGrpSpPr/>
          <p:nvPr/>
        </p:nvGrpSpPr>
        <p:grpSpPr>
          <a:xfrm>
            <a:off x="5542671" y="1028345"/>
            <a:ext cx="5811125" cy="4704738"/>
            <a:chOff x="2505075" y="1293756"/>
            <a:chExt cx="6543675" cy="5297816"/>
          </a:xfrm>
        </p:grpSpPr>
        <p:pic>
          <p:nvPicPr>
            <p:cNvPr id="6" name="Graphic 5" descr="Web design outline">
              <a:extLst>
                <a:ext uri="{FF2B5EF4-FFF2-40B4-BE49-F238E27FC236}">
                  <a16:creationId xmlns:a16="http://schemas.microsoft.com/office/drawing/2014/main" id="{A31856AA-2AE3-4BAE-9B02-1AFD0140C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5075" y="1790700"/>
              <a:ext cx="914400" cy="9144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1E95D3-1B0D-4570-9AEE-C5ABA32F9844}"/>
                </a:ext>
              </a:extLst>
            </p:cNvPr>
            <p:cNvGrpSpPr/>
            <p:nvPr/>
          </p:nvGrpSpPr>
          <p:grpSpPr>
            <a:xfrm>
              <a:off x="3419475" y="1293756"/>
              <a:ext cx="5629275" cy="5297816"/>
              <a:chOff x="3419475" y="1293756"/>
              <a:chExt cx="5629275" cy="529781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3BC70A-F311-4182-8613-2EC1D5FFC9C0}"/>
                  </a:ext>
                </a:extLst>
              </p:cNvPr>
              <p:cNvSpPr/>
              <p:nvPr/>
            </p:nvSpPr>
            <p:spPr>
              <a:xfrm>
                <a:off x="4191271" y="2219597"/>
                <a:ext cx="2932340" cy="14573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pt-BR" sz="1600" dirty="0" err="1"/>
                  <a:t>Controller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9DFF12-EC59-4B5A-98A7-582AB52D02CA}"/>
                  </a:ext>
                </a:extLst>
              </p:cNvPr>
              <p:cNvSpPr/>
              <p:nvPr/>
            </p:nvSpPr>
            <p:spPr>
              <a:xfrm>
                <a:off x="4191272" y="3676922"/>
                <a:ext cx="2932340" cy="14573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pt-BR" dirty="0"/>
                  <a:t>Business</a:t>
                </a:r>
                <a:endParaRPr lang="en-US" sz="50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7C696D-671B-4C14-BFF8-63EB619AB921}"/>
                  </a:ext>
                </a:extLst>
              </p:cNvPr>
              <p:cNvSpPr/>
              <p:nvPr/>
            </p:nvSpPr>
            <p:spPr>
              <a:xfrm>
                <a:off x="4191271" y="5134247"/>
                <a:ext cx="2932341" cy="14573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600" dirty="0" err="1"/>
                  <a:t>Persistence</a:t>
                </a:r>
                <a:endParaRPr lang="en-US" dirty="0"/>
              </a:p>
            </p:txBody>
          </p:sp>
          <p:cxnSp>
            <p:nvCxnSpPr>
              <p:cNvPr id="13" name="Connector: Curved 12">
                <a:extLst>
                  <a:ext uri="{FF2B5EF4-FFF2-40B4-BE49-F238E27FC236}">
                    <a16:creationId xmlns:a16="http://schemas.microsoft.com/office/drawing/2014/main" id="{2F86C396-AC9B-46FE-8DAD-F896CBB1DC28}"/>
                  </a:ext>
                </a:extLst>
              </p:cNvPr>
              <p:cNvCxnSpPr>
                <a:cxnSpLocks/>
                <a:stCxn id="6" idx="3"/>
                <a:endCxn id="7" idx="0"/>
              </p:cNvCxnSpPr>
              <p:nvPr/>
            </p:nvCxnSpPr>
            <p:spPr>
              <a:xfrm flipV="1">
                <a:off x="3419475" y="2219597"/>
                <a:ext cx="2237966" cy="28303"/>
              </a:xfrm>
              <a:prstGeom prst="bentConnector4">
                <a:avLst>
                  <a:gd name="adj1" fmla="val 17243"/>
                  <a:gd name="adj2" fmla="val 242306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1B3D852C-8AD3-4867-A96C-7AF366F62F4C}"/>
                  </a:ext>
                </a:extLst>
              </p:cNvPr>
              <p:cNvSpPr/>
              <p:nvPr/>
            </p:nvSpPr>
            <p:spPr>
              <a:xfrm>
                <a:off x="5451066" y="2670560"/>
                <a:ext cx="412750" cy="612005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55FC34E6-A2D9-4106-8356-1A03B8351FB2}"/>
                  </a:ext>
                </a:extLst>
              </p:cNvPr>
              <p:cNvSpPr/>
              <p:nvPr/>
            </p:nvSpPr>
            <p:spPr>
              <a:xfrm>
                <a:off x="5451066" y="4071279"/>
                <a:ext cx="412750" cy="612005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16BBE011-5D48-4846-8D7F-51DEA72A0C8F}"/>
                  </a:ext>
                </a:extLst>
              </p:cNvPr>
              <p:cNvSpPr/>
              <p:nvPr/>
            </p:nvSpPr>
            <p:spPr>
              <a:xfrm>
                <a:off x="5451066" y="5585210"/>
                <a:ext cx="412750" cy="612005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hought Bubble: Cloud 23">
                <a:extLst>
                  <a:ext uri="{FF2B5EF4-FFF2-40B4-BE49-F238E27FC236}">
                    <a16:creationId xmlns:a16="http://schemas.microsoft.com/office/drawing/2014/main" id="{6298AD11-8AFF-407B-A1C6-662C76B4B278}"/>
                  </a:ext>
                </a:extLst>
              </p:cNvPr>
              <p:cNvSpPr/>
              <p:nvPr/>
            </p:nvSpPr>
            <p:spPr>
              <a:xfrm>
                <a:off x="5948861" y="1293756"/>
                <a:ext cx="2547439" cy="1457325"/>
              </a:xfrm>
              <a:prstGeom prst="cloud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300"/>
                  <a:t>Quais parâmetros são validos?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300"/>
                  <a:t>Regras da API</a:t>
                </a:r>
              </a:p>
            </p:txBody>
          </p:sp>
          <p:sp>
            <p:nvSpPr>
              <p:cNvPr id="26" name="Speech Bubble: Oval 25">
                <a:extLst>
                  <a:ext uri="{FF2B5EF4-FFF2-40B4-BE49-F238E27FC236}">
                    <a16:creationId xmlns:a16="http://schemas.microsoft.com/office/drawing/2014/main" id="{F31DD531-8992-45AE-875D-A31E2808E5C1}"/>
                  </a:ext>
                </a:extLst>
              </p:cNvPr>
              <p:cNvSpPr/>
              <p:nvPr/>
            </p:nvSpPr>
            <p:spPr>
              <a:xfrm>
                <a:off x="6018712" y="2990850"/>
                <a:ext cx="3030038" cy="1280977"/>
              </a:xfrm>
              <a:prstGeom prst="wedgeEllipseCallou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300"/>
                  <a:t>É possível realizar a operação?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300"/>
                  <a:t>Regras do negócio</a:t>
                </a:r>
                <a:endParaRPr lang="en-US" sz="1300"/>
              </a:p>
            </p:txBody>
          </p:sp>
          <p:sp>
            <p:nvSpPr>
              <p:cNvPr id="27" name="Speech Bubble: Rectangle 26">
                <a:extLst>
                  <a:ext uri="{FF2B5EF4-FFF2-40B4-BE49-F238E27FC236}">
                    <a16:creationId xmlns:a16="http://schemas.microsoft.com/office/drawing/2014/main" id="{926E67B3-3907-4196-9A0E-B96A7301FE92}"/>
                  </a:ext>
                </a:extLst>
              </p:cNvPr>
              <p:cNvSpPr/>
              <p:nvPr/>
            </p:nvSpPr>
            <p:spPr>
              <a:xfrm>
                <a:off x="6096000" y="4799941"/>
                <a:ext cx="2932340" cy="1062968"/>
              </a:xfrm>
              <a:prstGeom prst="wedgeRectCallou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600"/>
                  <a:t>Qual é o formato do campo na base?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600"/>
                  <a:t>Regras da base de dados</a:t>
                </a:r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138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43B15-2AEA-4E03-8E02-C18217C9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Camadas - Exemplos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6D47C8-DA43-449F-BB9C-FDA263817E53}"/>
              </a:ext>
            </a:extLst>
          </p:cNvPr>
          <p:cNvCxnSpPr>
            <a:cxnSpLocks/>
          </p:cNvCxnSpPr>
          <p:nvPr/>
        </p:nvCxnSpPr>
        <p:spPr>
          <a:xfrm>
            <a:off x="5092391" y="4600575"/>
            <a:ext cx="6623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E71452-BA24-4F38-B068-A52B47B44A2A}"/>
              </a:ext>
            </a:extLst>
          </p:cNvPr>
          <p:cNvCxnSpPr>
            <a:cxnSpLocks/>
          </p:cNvCxnSpPr>
          <p:nvPr/>
        </p:nvCxnSpPr>
        <p:spPr>
          <a:xfrm>
            <a:off x="5092391" y="3009900"/>
            <a:ext cx="6547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975D0F-3D55-4F08-BA1C-62F9E9495ED9}"/>
              </a:ext>
            </a:extLst>
          </p:cNvPr>
          <p:cNvSpPr txBox="1"/>
          <p:nvPr/>
        </p:nvSpPr>
        <p:spPr>
          <a:xfrm>
            <a:off x="9614084" y="474928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Sistema Operacional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5B2A5-26BE-45F6-92BA-353315C57B9B}"/>
              </a:ext>
            </a:extLst>
          </p:cNvPr>
          <p:cNvSpPr txBox="1"/>
          <p:nvPr/>
        </p:nvSpPr>
        <p:spPr>
          <a:xfrm>
            <a:off x="5092391" y="4600574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Formato da mídia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Posição da cabeça do disco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Fragmentos de arquivo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1C7D12-FFD2-4600-A351-0AF251F49AB4}"/>
              </a:ext>
            </a:extLst>
          </p:cNvPr>
          <p:cNvSpPr txBox="1"/>
          <p:nvPr/>
        </p:nvSpPr>
        <p:spPr>
          <a:xfrm>
            <a:off x="9979280" y="315860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Biblioteca 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E1AC8B-0EC1-4A6E-B740-DC432F41C0E6}"/>
              </a:ext>
            </a:extLst>
          </p:cNvPr>
          <p:cNvSpPr txBox="1"/>
          <p:nvPr/>
        </p:nvSpPr>
        <p:spPr>
          <a:xfrm>
            <a:off x="5092390" y="3000374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Posição no arquivo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Lê/Escreve bytes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1ED00E-78FA-4D7C-950D-6AB1847971F9}"/>
              </a:ext>
            </a:extLst>
          </p:cNvPr>
          <p:cNvCxnSpPr>
            <a:cxnSpLocks/>
          </p:cNvCxnSpPr>
          <p:nvPr/>
        </p:nvCxnSpPr>
        <p:spPr>
          <a:xfrm>
            <a:off x="5092391" y="1649283"/>
            <a:ext cx="6547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A0D6A0-CC97-4150-BCD4-5613D587D48C}"/>
              </a:ext>
            </a:extLst>
          </p:cNvPr>
          <p:cNvSpPr txBox="1"/>
          <p:nvPr/>
        </p:nvSpPr>
        <p:spPr>
          <a:xfrm>
            <a:off x="9870820" y="1686222"/>
            <a:ext cx="171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Editor de Texto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737C62-8E79-4024-AD12-B115A01FDD04}"/>
              </a:ext>
            </a:extLst>
          </p:cNvPr>
          <p:cNvSpPr txBox="1"/>
          <p:nvPr/>
        </p:nvSpPr>
        <p:spPr>
          <a:xfrm>
            <a:off x="5092390" y="1644521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Posição da seleção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Insere texto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EC740D-8FDF-4F71-A0F1-37C3930F5AEE}"/>
              </a:ext>
            </a:extLst>
          </p:cNvPr>
          <p:cNvSpPr txBox="1"/>
          <p:nvPr/>
        </p:nvSpPr>
        <p:spPr>
          <a:xfrm>
            <a:off x="7344537" y="398027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Bradley Hand ITC" panose="03070402050302030203" pitchFamily="66" charset="0"/>
              </a:rPr>
              <a:t>Você</a:t>
            </a:r>
            <a:endParaRPr lang="en-US" dirty="0">
              <a:latin typeface="Bradley Hand ITC" panose="03070402050302030203" pitchFamily="66" charset="0"/>
            </a:endParaRPr>
          </a:p>
        </p:txBody>
      </p:sp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47ED0AA3-D7D3-4E8A-A7F7-F73D1D9CA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5447" y="661512"/>
            <a:ext cx="914400" cy="914400"/>
          </a:xfrm>
          <a:prstGeom prst="rect">
            <a:avLst/>
          </a:prstGeom>
        </p:spPr>
      </p:pic>
      <p:pic>
        <p:nvPicPr>
          <p:cNvPr id="18" name="Graphic 17" descr="Woman outline">
            <a:extLst>
              <a:ext uri="{FF2B5EF4-FFF2-40B4-BE49-F238E27FC236}">
                <a16:creationId xmlns:a16="http://schemas.microsoft.com/office/drawing/2014/main" id="{B9377899-3882-4829-B21A-06526752E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4171" y="6198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0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1A06-B523-46F6-BF6A-27022A44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Conclusão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5770E04-CCB6-49A4-8CBE-8079C2CD33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745233"/>
            <a:ext cx="4777381" cy="519779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42D8-D425-4F67-82CE-057D138D0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i="1" dirty="0"/>
              <a:t>Um </a:t>
            </a:r>
            <a:r>
              <a:rPr lang="en-US" sz="2400" i="1" dirty="0" err="1"/>
              <a:t>passo</a:t>
            </a:r>
            <a:r>
              <a:rPr lang="en-US" sz="2400" i="1" dirty="0"/>
              <a:t> à </a:t>
            </a:r>
            <a:r>
              <a:rPr lang="en-US" sz="2400" i="1" dirty="0" err="1"/>
              <a:t>frente</a:t>
            </a:r>
            <a:br>
              <a:rPr lang="en-US" sz="2400" i="1" dirty="0"/>
            </a:br>
            <a:r>
              <a:rPr lang="en-US" sz="2400" i="1" dirty="0"/>
              <a:t>E </a:t>
            </a:r>
            <a:r>
              <a:rPr lang="en-US" sz="2400" i="1" dirty="0" err="1"/>
              <a:t>você</a:t>
            </a:r>
            <a:r>
              <a:rPr lang="en-US" sz="2400" i="1" dirty="0"/>
              <a:t> </a:t>
            </a:r>
            <a:r>
              <a:rPr lang="en-US" sz="2400" i="1" dirty="0" err="1"/>
              <a:t>não</a:t>
            </a:r>
            <a:r>
              <a:rPr lang="en-US" sz="2400" i="1" dirty="0"/>
              <a:t> </a:t>
            </a:r>
            <a:r>
              <a:rPr lang="en-US" sz="2400" i="1" dirty="0" err="1"/>
              <a:t>está</a:t>
            </a:r>
            <a:r>
              <a:rPr lang="en-US" sz="2400" i="1" dirty="0"/>
              <a:t> </a:t>
            </a:r>
            <a:r>
              <a:rPr lang="en-US" sz="2400" i="1" dirty="0" err="1"/>
              <a:t>mais</a:t>
            </a:r>
            <a:r>
              <a:rPr lang="en-US" sz="2400" i="1" dirty="0"/>
              <a:t> no </a:t>
            </a:r>
            <a:r>
              <a:rPr lang="en-US" sz="2400" i="1" dirty="0" err="1"/>
              <a:t>mesmo</a:t>
            </a:r>
            <a:r>
              <a:rPr lang="en-US" sz="2400" i="1" dirty="0"/>
              <a:t> </a:t>
            </a:r>
            <a:r>
              <a:rPr lang="en-US" sz="2400" i="1" dirty="0" err="1"/>
              <a:t>lugar</a:t>
            </a:r>
            <a:endParaRPr lang="en-US" sz="2400" i="1" dirty="0"/>
          </a:p>
          <a:p>
            <a:pPr marL="0"/>
            <a:endParaRPr lang="en-US" i="1" dirty="0"/>
          </a:p>
          <a:p>
            <a:pPr marL="0" indent="0">
              <a:buNone/>
            </a:pPr>
            <a:r>
              <a:rPr lang="en-US" i="1" dirty="0"/>
              <a:t>Dar um </a:t>
            </a:r>
            <a:r>
              <a:rPr lang="en-US" i="1" dirty="0" err="1"/>
              <a:t>passo</a:t>
            </a:r>
            <a:r>
              <a:rPr lang="en-US" i="1" dirty="0"/>
              <a:t> </a:t>
            </a:r>
            <a:r>
              <a:rPr lang="en-US" i="1" dirty="0" err="1"/>
              <a:t>atrás</a:t>
            </a:r>
            <a:r>
              <a:rPr lang="en-US" i="1" dirty="0"/>
              <a:t> e </a:t>
            </a:r>
            <a:r>
              <a:rPr lang="en-US" i="1" dirty="0" err="1"/>
              <a:t>pensar</a:t>
            </a:r>
            <a:r>
              <a:rPr lang="en-US" i="1" dirty="0"/>
              <a:t> </a:t>
            </a:r>
            <a:r>
              <a:rPr lang="en-US" i="1" dirty="0" err="1"/>
              <a:t>em</a:t>
            </a:r>
            <a:r>
              <a:rPr lang="en-US" i="1" dirty="0"/>
              <a:t> </a:t>
            </a:r>
            <a:r>
              <a:rPr lang="en-US" i="1" dirty="0" err="1"/>
              <a:t>coisas</a:t>
            </a:r>
            <a:r>
              <a:rPr lang="en-US" i="1" dirty="0"/>
              <a:t> </a:t>
            </a:r>
            <a:r>
              <a:rPr lang="en-US" i="1" dirty="0" err="1"/>
              <a:t>básicas</a:t>
            </a:r>
            <a:r>
              <a:rPr lang="en-US" i="1" dirty="0"/>
              <a:t>, </a:t>
            </a:r>
            <a:r>
              <a:rPr lang="en-US" i="1" dirty="0" err="1"/>
              <a:t>vai</a:t>
            </a:r>
            <a:r>
              <a:rPr lang="en-US" i="1" dirty="0"/>
              <a:t> </a:t>
            </a:r>
            <a:r>
              <a:rPr lang="en-US" i="1" dirty="0" err="1"/>
              <a:t>te</a:t>
            </a:r>
            <a:r>
              <a:rPr lang="en-US" i="1" dirty="0"/>
              <a:t> </a:t>
            </a:r>
            <a:r>
              <a:rPr lang="en-US" i="1" dirty="0" err="1"/>
              <a:t>iluminar</a:t>
            </a:r>
            <a:r>
              <a:rPr lang="en-US" i="1" dirty="0"/>
              <a:t>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4400" dirty="0"/>
              <a:t>Lute contra a </a:t>
            </a:r>
            <a:r>
              <a:rPr lang="en-US" sz="4400" dirty="0" err="1"/>
              <a:t>entropia</a:t>
            </a:r>
            <a:r>
              <a:rPr lang="en-US" sz="4400" dirty="0"/>
              <a:t>!</a:t>
            </a:r>
          </a:p>
        </p:txBody>
      </p:sp>
      <p:pic>
        <p:nvPicPr>
          <p:cNvPr id="8" name="Graphic 7" descr="Atom with solid fill">
            <a:extLst>
              <a:ext uri="{FF2B5EF4-FFF2-40B4-BE49-F238E27FC236}">
                <a16:creationId xmlns:a16="http://schemas.microsoft.com/office/drawing/2014/main" id="{C5C24064-6DA7-4B07-BF24-D122AE359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2425" y="5334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9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D031D-1F21-4D6C-A1B0-5C2C87795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0FF1A07-F9EC-47ED-A5EA-A9342C9B688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41187180"/>
              </p:ext>
            </p:extLst>
          </p:nvPr>
        </p:nvGraphicFramePr>
        <p:xfrm>
          <a:off x="838200" y="2333297"/>
          <a:ext cx="4619621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C4DB290C-C9C9-4837-88BE-DC1FF2F7F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32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E09137C-E04A-41BD-B9E0-89615DACEB5C}"/>
              </a:ext>
            </a:extLst>
          </p:cNvPr>
          <p:cNvSpPr/>
          <p:nvPr/>
        </p:nvSpPr>
        <p:spPr>
          <a:xfrm>
            <a:off x="5410065" y="985557"/>
            <a:ext cx="1638300" cy="811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BFDE4-BF22-4D5A-B21B-DDF2A3CF12F1}"/>
              </a:ext>
            </a:extLst>
          </p:cNvPr>
          <p:cNvSpPr txBox="1"/>
          <p:nvPr/>
        </p:nvSpPr>
        <p:spPr>
          <a:xfrm rot="19825773">
            <a:off x="3490085" y="340696"/>
            <a:ext cx="3445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Ada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Lovelace</a:t>
            </a: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Criou o conceito de linguagem de programação</a:t>
            </a:r>
            <a:endParaRPr lang="en-US" sz="16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70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4087B-01A9-415E-817B-C3717B52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que é Filosofia?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72C6C5-020E-4045-8A68-F2B129AB4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dirty="0" err="1">
                <a:solidFill>
                  <a:schemeClr val="bg1"/>
                </a:solidFill>
              </a:rPr>
              <a:t>Treinar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modos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como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pensamos</a:t>
            </a:r>
            <a:r>
              <a:rPr lang="en-US" sz="2000" dirty="0">
                <a:solidFill>
                  <a:schemeClr val="bg1"/>
                </a:solidFill>
              </a:rPr>
              <a:t> as </a:t>
            </a:r>
            <a:r>
              <a:rPr lang="en-US" sz="2000" dirty="0" err="1">
                <a:solidFill>
                  <a:schemeClr val="bg1"/>
                </a:solidFill>
              </a:rPr>
              <a:t>coisas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pPr marL="0"/>
            <a:r>
              <a:rPr lang="en-US" sz="2000" dirty="0">
                <a:solidFill>
                  <a:schemeClr val="bg1"/>
                </a:solidFill>
              </a:rPr>
              <a:t>“Dar um </a:t>
            </a:r>
            <a:r>
              <a:rPr lang="en-US" sz="2000" dirty="0" err="1">
                <a:solidFill>
                  <a:schemeClr val="bg1"/>
                </a:solidFill>
              </a:rPr>
              <a:t>passo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atrás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pPr marL="0"/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dirty="0" err="1">
                <a:solidFill>
                  <a:schemeClr val="bg1"/>
                </a:solidFill>
              </a:rPr>
              <a:t>Questionar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natureza</a:t>
            </a:r>
            <a:r>
              <a:rPr lang="en-US" sz="2000" dirty="0">
                <a:solidFill>
                  <a:schemeClr val="bg1"/>
                </a:solidFill>
              </a:rPr>
              <a:t> das </a:t>
            </a:r>
            <a:r>
              <a:rPr lang="en-US" sz="2000" dirty="0" err="1">
                <a:solidFill>
                  <a:schemeClr val="bg1"/>
                </a:solidFill>
              </a:rPr>
              <a:t>coisas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pic>
        <p:nvPicPr>
          <p:cNvPr id="6" name="Content Placeholder 5" descr="A picture containing text, building, stone&#10;&#10;Description automatically generated">
            <a:extLst>
              <a:ext uri="{FF2B5EF4-FFF2-40B4-BE49-F238E27FC236}">
                <a16:creationId xmlns:a16="http://schemas.microsoft.com/office/drawing/2014/main" id="{BCBF01EC-4087-4376-B88B-42052145CD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504213"/>
            <a:ext cx="6596652" cy="36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4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9DF85073-3F90-4026-A344-C02A25C386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9739" y="266704"/>
            <a:ext cx="9729473" cy="43052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75A3F-1941-4C00-B342-258835C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que é Design de Código?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C399B-9888-45C9-87C9-A689C5418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9976" y="5010912"/>
            <a:ext cx="6976872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Conjunto de </a:t>
            </a:r>
            <a:r>
              <a:rPr lang="en-US" sz="1700" dirty="0" err="1">
                <a:solidFill>
                  <a:schemeClr val="bg1"/>
                </a:solidFill>
              </a:rPr>
              <a:t>técnicas</a:t>
            </a:r>
            <a:r>
              <a:rPr lang="en-US" sz="1700" dirty="0">
                <a:solidFill>
                  <a:schemeClr val="bg1"/>
                </a:solidFill>
              </a:rPr>
              <a:t> que </a:t>
            </a:r>
            <a:r>
              <a:rPr lang="en-US" sz="1700" dirty="0" err="1">
                <a:solidFill>
                  <a:schemeClr val="bg1"/>
                </a:solidFill>
              </a:rPr>
              <a:t>diminuem</a:t>
            </a:r>
            <a:r>
              <a:rPr lang="en-US" sz="1700" dirty="0">
                <a:solidFill>
                  <a:schemeClr val="bg1"/>
                </a:solidFill>
              </a:rPr>
              <a:t> a </a:t>
            </a:r>
            <a:r>
              <a:rPr lang="en-US" sz="1700" dirty="0" err="1">
                <a:solidFill>
                  <a:schemeClr val="bg1"/>
                </a:solidFill>
              </a:rPr>
              <a:t>complexidade</a:t>
            </a:r>
            <a:r>
              <a:rPr lang="en-US" sz="1700" dirty="0">
                <a:solidFill>
                  <a:schemeClr val="bg1"/>
                </a:solidFill>
              </a:rPr>
              <a:t> do </a:t>
            </a:r>
            <a:r>
              <a:rPr lang="en-US" sz="1700" dirty="0" err="1">
                <a:solidFill>
                  <a:schemeClr val="bg1"/>
                </a:solidFill>
              </a:rPr>
              <a:t>código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D239BEE-0F96-46B9-A9C7-A747F912D8A3}"/>
              </a:ext>
            </a:extLst>
          </p:cNvPr>
          <p:cNvSpPr/>
          <p:nvPr/>
        </p:nvSpPr>
        <p:spPr>
          <a:xfrm>
            <a:off x="4667794" y="2128838"/>
            <a:ext cx="2486025" cy="581025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C0EBB-3619-4D11-BC06-CDCBC31D2482}"/>
              </a:ext>
            </a:extLst>
          </p:cNvPr>
          <p:cNvSpPr txBox="1"/>
          <p:nvPr/>
        </p:nvSpPr>
        <p:spPr>
          <a:xfrm>
            <a:off x="7368055" y="2234684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Ignição da Apolo 11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2A926FF0-D7C4-4A2E-85CE-EAB3FA282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01352" y="728041"/>
            <a:ext cx="1700968" cy="14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8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15EC9-3F18-4E0F-8B58-DDCDEC5A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Design de Código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A4052-DD37-4892-82DE-C6516F906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2000" dirty="0"/>
              <a:t>Objetivos</a:t>
            </a:r>
          </a:p>
          <a:p>
            <a:pPr lvl="1"/>
            <a:r>
              <a:rPr lang="pt-BR" sz="2000" dirty="0"/>
              <a:t>Facilitar Entendimento</a:t>
            </a:r>
          </a:p>
          <a:p>
            <a:pPr lvl="1"/>
            <a:r>
              <a:rPr lang="pt-BR" sz="2000" dirty="0"/>
              <a:t>Facilitar Manutenção</a:t>
            </a:r>
          </a:p>
          <a:p>
            <a:pPr lvl="1"/>
            <a:r>
              <a:rPr lang="pt-BR" sz="2000" dirty="0"/>
              <a:t>Facilitar Customização</a:t>
            </a:r>
          </a:p>
          <a:p>
            <a:pPr lvl="1"/>
            <a:r>
              <a:rPr lang="pt-BR" sz="2000" dirty="0"/>
              <a:t>Facilitar Performance</a:t>
            </a:r>
          </a:p>
          <a:p>
            <a:r>
              <a:rPr lang="pt-BR" sz="2000" dirty="0"/>
              <a:t>Técnicas</a:t>
            </a:r>
          </a:p>
          <a:p>
            <a:pPr lvl="1"/>
            <a:r>
              <a:rPr lang="pt-BR" sz="2000" dirty="0"/>
              <a:t>Abstrações</a:t>
            </a:r>
          </a:p>
          <a:p>
            <a:pPr lvl="1"/>
            <a:r>
              <a:rPr lang="pt-BR" sz="2000" dirty="0"/>
              <a:t>Paradigmas</a:t>
            </a:r>
          </a:p>
          <a:p>
            <a:r>
              <a:rPr lang="pt-BR" sz="2000" dirty="0"/>
              <a:t>Estado da arte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FCB09-AC7E-494E-BDB8-21968C31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35" b="-1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11CF212-67AA-478D-968D-0F4C37BFB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" r="6806" b="-3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39D36D16-E54D-4B80-A559-19E233F5FB23}"/>
              </a:ext>
            </a:extLst>
          </p:cNvPr>
          <p:cNvSpPr/>
          <p:nvPr/>
        </p:nvSpPr>
        <p:spPr>
          <a:xfrm>
            <a:off x="6058026" y="920119"/>
            <a:ext cx="715711" cy="4831047"/>
          </a:xfrm>
          <a:prstGeom prst="up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78509-D429-4005-8C77-B7D77B13DF64}"/>
              </a:ext>
            </a:extLst>
          </p:cNvPr>
          <p:cNvSpPr txBox="1"/>
          <p:nvPr/>
        </p:nvSpPr>
        <p:spPr>
          <a:xfrm rot="16200000">
            <a:off x="5493994" y="3104809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Abstração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D9818D7-38E1-49BD-85BD-B88CC1FD2095}"/>
              </a:ext>
            </a:extLst>
          </p:cNvPr>
          <p:cNvSpPr/>
          <p:nvPr/>
        </p:nvSpPr>
        <p:spPr>
          <a:xfrm>
            <a:off x="9914992" y="5886994"/>
            <a:ext cx="1611087" cy="74448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Motorola HC11</a:t>
            </a:r>
          </a:p>
          <a:p>
            <a:pPr algn="ctr"/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Assembly/C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15A73B22-69C4-473A-B075-9FFE9D23510A}"/>
              </a:ext>
            </a:extLst>
          </p:cNvPr>
          <p:cNvSpPr/>
          <p:nvPr/>
        </p:nvSpPr>
        <p:spPr>
          <a:xfrm>
            <a:off x="10191247" y="209013"/>
            <a:ext cx="1611087" cy="74448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JVM</a:t>
            </a:r>
            <a:endParaRPr lang="pt-B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Java/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Garbage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Collector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1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B86E0-B739-48EC-8262-102941CD1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O Código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CA4B1-C616-492B-9208-60E9DC142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Resolve um </a:t>
            </a:r>
            <a:r>
              <a:rPr lang="en-US" sz="2000" dirty="0" err="1"/>
              <a:t>problema</a:t>
            </a:r>
            <a:endParaRPr lang="en-US" sz="2000" dirty="0"/>
          </a:p>
          <a:p>
            <a:r>
              <a:rPr lang="en-US" sz="2000" dirty="0" err="1"/>
              <a:t>Automatiza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tarefa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, outdoor, dock&#10;&#10;Description automatically generated">
            <a:extLst>
              <a:ext uri="{FF2B5EF4-FFF2-40B4-BE49-F238E27FC236}">
                <a16:creationId xmlns:a16="http://schemas.microsoft.com/office/drawing/2014/main" id="{D7748020-D43F-4A3D-AA6B-EA5DF75074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r="29254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7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A1689-E357-42BD-9DC3-12FA61A9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O Design de Código revisitado</a:t>
            </a:r>
          </a:p>
        </p:txBody>
      </p:sp>
      <p:grpSp>
        <p:nvGrpSpPr>
          <p:cNvPr id="38" name="Group 2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9597-31C5-465B-A760-9FB58AC21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/>
              <a:t>Melhorar</a:t>
            </a:r>
            <a:r>
              <a:rPr lang="en-US" sz="2000" dirty="0"/>
              <a:t> performance de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tarefa</a:t>
            </a:r>
            <a:r>
              <a:rPr lang="en-US" sz="2000" dirty="0"/>
              <a:t> </a:t>
            </a:r>
            <a:r>
              <a:rPr lang="en-US" sz="2000" dirty="0" err="1"/>
              <a:t>otimizada</a:t>
            </a:r>
            <a:endParaRPr lang="en-US" sz="2000" dirty="0"/>
          </a:p>
          <a:p>
            <a:r>
              <a:rPr lang="en-US" sz="2000" dirty="0" err="1"/>
              <a:t>Diminuir</a:t>
            </a:r>
            <a:r>
              <a:rPr lang="en-US" sz="2000" dirty="0"/>
              <a:t> custos com </a:t>
            </a:r>
            <a:r>
              <a:rPr lang="en-US" sz="2000" dirty="0" err="1"/>
              <a:t>solução</a:t>
            </a:r>
            <a:r>
              <a:rPr lang="en-US" sz="2000" dirty="0"/>
              <a:t> de </a:t>
            </a:r>
            <a:r>
              <a:rPr lang="en-US" sz="2000" dirty="0" err="1"/>
              <a:t>problemas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3200" i="1" dirty="0"/>
              <a:t>Se Design de Código é </a:t>
            </a:r>
            <a:r>
              <a:rPr lang="en-US" sz="3200" i="1" dirty="0" err="1"/>
              <a:t>uma</a:t>
            </a:r>
            <a:r>
              <a:rPr lang="en-US" sz="3200" i="1" dirty="0"/>
              <a:t> </a:t>
            </a:r>
            <a:r>
              <a:rPr lang="en-US" sz="3200" i="1" dirty="0" err="1"/>
              <a:t>técnica</a:t>
            </a:r>
            <a:r>
              <a:rPr lang="en-US" sz="3200" i="1" dirty="0"/>
              <a:t>, sempre </a:t>
            </a:r>
            <a:r>
              <a:rPr lang="en-US" sz="3200" i="1" dirty="0" err="1"/>
              <a:t>existe</a:t>
            </a:r>
            <a:r>
              <a:rPr lang="en-US" sz="3200" i="1" dirty="0"/>
              <a:t> um </a:t>
            </a:r>
            <a:r>
              <a:rPr lang="en-US" sz="3200" i="1" dirty="0" err="1"/>
              <a:t>fim</a:t>
            </a:r>
            <a:r>
              <a:rPr lang="en-US" sz="3200" i="1" dirty="0"/>
              <a:t> </a:t>
            </a:r>
            <a:r>
              <a:rPr lang="en-US" sz="3200" i="1" dirty="0" err="1"/>
              <a:t>especifico</a:t>
            </a:r>
            <a:r>
              <a:rPr lang="en-US" sz="3200" i="1" dirty="0"/>
              <a:t>.</a:t>
            </a:r>
          </a:p>
          <a:p>
            <a:endParaRPr lang="en-US" sz="2000" dirty="0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2A3A189A-030F-4DB8-B979-430D7D512C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r="25388" b="2"/>
          <a:stretch/>
        </p:blipFill>
        <p:spPr>
          <a:xfrm>
            <a:off x="6035040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7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0C59A-0870-475C-AD9D-B6A25378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Complexidade</a:t>
            </a:r>
            <a:endParaRPr lang="en-US" sz="4000" dirty="0"/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105B-44E7-4016-A5FC-B76F07733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i="1" dirty="0"/>
              <a:t>é </a:t>
            </a:r>
            <a:r>
              <a:rPr lang="en-US" sz="3200" i="1" dirty="0" err="1"/>
              <a:t>qualquer</a:t>
            </a:r>
            <a:r>
              <a:rPr lang="en-US" sz="3200" i="1" dirty="0"/>
              <a:t> </a:t>
            </a:r>
            <a:r>
              <a:rPr lang="en-US" sz="3200" i="1" dirty="0" err="1"/>
              <a:t>coisa</a:t>
            </a:r>
            <a:r>
              <a:rPr lang="en-US" sz="3200" i="1" dirty="0"/>
              <a:t> </a:t>
            </a:r>
            <a:r>
              <a:rPr lang="en-US" sz="3200" i="1" dirty="0" err="1"/>
              <a:t>relacionada</a:t>
            </a:r>
            <a:r>
              <a:rPr lang="en-US" sz="3200" i="1" dirty="0"/>
              <a:t> à </a:t>
            </a:r>
            <a:r>
              <a:rPr lang="en-US" sz="3200" i="1" dirty="0" err="1"/>
              <a:t>estrutura</a:t>
            </a:r>
            <a:r>
              <a:rPr lang="en-US" sz="3200" i="1" dirty="0"/>
              <a:t> do </a:t>
            </a:r>
            <a:r>
              <a:rPr lang="en-US" sz="3200" i="1" dirty="0" err="1"/>
              <a:t>sistema</a:t>
            </a:r>
            <a:r>
              <a:rPr lang="en-US" sz="3200" i="1" dirty="0"/>
              <a:t> de software que </a:t>
            </a:r>
            <a:r>
              <a:rPr lang="en-US" sz="3200" i="1" dirty="0" err="1"/>
              <a:t>torna</a:t>
            </a:r>
            <a:r>
              <a:rPr lang="en-US" sz="3200" i="1" dirty="0"/>
              <a:t> </a:t>
            </a:r>
            <a:r>
              <a:rPr lang="en-US" sz="3200" i="1" dirty="0" err="1"/>
              <a:t>difícil</a:t>
            </a:r>
            <a:r>
              <a:rPr lang="en-US" sz="3200" i="1" dirty="0"/>
              <a:t> de </a:t>
            </a:r>
            <a:r>
              <a:rPr lang="en-US" sz="3200" i="1" dirty="0" err="1"/>
              <a:t>entender</a:t>
            </a:r>
            <a:r>
              <a:rPr lang="en-US" sz="3200" i="1" dirty="0"/>
              <a:t>, </a:t>
            </a:r>
            <a:r>
              <a:rPr lang="en-US" sz="3200" i="1" dirty="0" err="1"/>
              <a:t>modificar</a:t>
            </a:r>
            <a:r>
              <a:rPr lang="en-US" sz="3200" i="1" dirty="0"/>
              <a:t> </a:t>
            </a:r>
            <a:r>
              <a:rPr lang="en-US" sz="3200" i="1" dirty="0" err="1"/>
              <a:t>ou</a:t>
            </a:r>
            <a:r>
              <a:rPr lang="en-US" sz="3200" i="1" dirty="0"/>
              <a:t> </a:t>
            </a:r>
            <a:r>
              <a:rPr lang="en-US" sz="3200" i="1" dirty="0" err="1"/>
              <a:t>manter</a:t>
            </a:r>
            <a:r>
              <a:rPr lang="en-US" sz="3200" i="1" dirty="0"/>
              <a:t> o </a:t>
            </a:r>
            <a:r>
              <a:rPr lang="en-US" sz="3200" i="1" dirty="0" err="1"/>
              <a:t>sistema</a:t>
            </a:r>
            <a:r>
              <a:rPr lang="en-US" sz="3200" i="1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57ABFB0-ECF8-4EAA-A718-B84EA8BC5B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r="4" b="106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34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609</Words>
  <Application>Microsoft Office PowerPoint</Application>
  <PresentationFormat>Widescreen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Bradley Hand ITC</vt:lpstr>
      <vt:lpstr>Calibri</vt:lpstr>
      <vt:lpstr>Calibri Light</vt:lpstr>
      <vt:lpstr>Courier New</vt:lpstr>
      <vt:lpstr>Tw Cen MT</vt:lpstr>
      <vt:lpstr>Office Theme</vt:lpstr>
      <vt:lpstr>A Filosofia do Design de Código</vt:lpstr>
      <vt:lpstr>Quem sou eu?</vt:lpstr>
      <vt:lpstr>Agenda</vt:lpstr>
      <vt:lpstr>O que é Filosofia?</vt:lpstr>
      <vt:lpstr>O que é Design de Código?</vt:lpstr>
      <vt:lpstr>O Design de Código</vt:lpstr>
      <vt:lpstr>O Código</vt:lpstr>
      <vt:lpstr>O Design de Código revisitado</vt:lpstr>
      <vt:lpstr>Complexidade</vt:lpstr>
      <vt:lpstr>Como saber se meu código é complexo?</vt:lpstr>
      <vt:lpstr>Como se resolve a complexidade?</vt:lpstr>
      <vt:lpstr>Complexidade e Entropia</vt:lpstr>
      <vt:lpstr>Módulos</vt:lpstr>
      <vt:lpstr>Módulos possibilitam abstrações</vt:lpstr>
      <vt:lpstr>Com classificar módulos?</vt:lpstr>
      <vt:lpstr>Exemplo?</vt:lpstr>
      <vt:lpstr>Camadas</vt:lpstr>
      <vt:lpstr>Camadas</vt:lpstr>
      <vt:lpstr>Camadas – Método roleta (pass-through)</vt:lpstr>
      <vt:lpstr>Camadas - Exemplos</vt:lpstr>
      <vt:lpstr>Camadas - Exemplos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Filosofia do Design de Código</dc:title>
  <dc:creator>Victor Osorio</dc:creator>
  <cp:lastModifiedBy>Victor Osorio</cp:lastModifiedBy>
  <cp:revision>3</cp:revision>
  <dcterms:created xsi:type="dcterms:W3CDTF">2021-07-20T18:44:58Z</dcterms:created>
  <dcterms:modified xsi:type="dcterms:W3CDTF">2021-08-25T23:15:54Z</dcterms:modified>
</cp:coreProperties>
</file>